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 id="2147483743" r:id="rId6"/>
  </p:sldMasterIdLst>
  <p:notesMasterIdLst>
    <p:notesMasterId r:id="rId18"/>
  </p:notesMasterIdLst>
  <p:sldIdLst>
    <p:sldId id="257" r:id="rId7"/>
    <p:sldId id="2146847099" r:id="rId8"/>
    <p:sldId id="2142532171" r:id="rId9"/>
    <p:sldId id="2146847098" r:id="rId10"/>
    <p:sldId id="2146847100" r:id="rId11"/>
    <p:sldId id="2146847102" r:id="rId12"/>
    <p:sldId id="2146847103" r:id="rId13"/>
    <p:sldId id="2146847105" r:id="rId14"/>
    <p:sldId id="2146847104" r:id="rId15"/>
    <p:sldId id="2146847101" r:id="rId16"/>
    <p:sldId id="21468470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B141"/>
    <a:srgbClr val="002B82"/>
    <a:srgbClr val="FFFFFF"/>
    <a:srgbClr val="79C032"/>
    <a:srgbClr val="6BA024"/>
    <a:srgbClr val="7CBC26"/>
    <a:srgbClr val="75AF27"/>
    <a:srgbClr val="6FC15F"/>
    <a:srgbClr val="7AC9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7D7E87-E943-4A70-A0DD-724B6312CA03}" v="2" dt="2023-08-24T14:04:27.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792" autoAdjust="0"/>
  </p:normalViewPr>
  <p:slideViewPr>
    <p:cSldViewPr snapToGrid="0">
      <p:cViewPr varScale="1">
        <p:scale>
          <a:sx n="59" d="100"/>
          <a:sy n="59" d="100"/>
        </p:scale>
        <p:origin x="924"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16222-0C72-4149-B5BB-1DA8FA4B0BE4}" type="datetimeFigureOut">
              <a:rPr lang="en-IN" smtClean="0"/>
              <a:t>21-06-2024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7BE4C-744B-4E15-BEE7-4F96680814C8}" type="slidenum">
              <a:rPr lang="en-IN" smtClean="0"/>
              <a:t>‹#›</a:t>
            </a:fld>
            <a:endParaRPr lang="en-IN"/>
          </a:p>
        </p:txBody>
      </p:sp>
    </p:spTree>
    <p:extLst>
      <p:ext uri="{BB962C8B-B14F-4D97-AF65-F5344CB8AC3E}">
        <p14:creationId xmlns:p14="http://schemas.microsoft.com/office/powerpoint/2010/main" val="898905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BD659-69D2-4A6A-9C9A-BD50983B00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15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4"/>
                </a:solidFill>
                <a:effectLst/>
                <a:latin typeface="Google Sans"/>
              </a:rPr>
              <a:t>MT101(</a:t>
            </a:r>
            <a:r>
              <a:rPr lang="en-US" b="0" i="0" dirty="0">
                <a:solidFill>
                  <a:srgbClr val="202124"/>
                </a:solidFill>
                <a:effectLst/>
                <a:latin typeface="Google Sans"/>
              </a:rPr>
              <a:t>Message Type 101) is a request for transfer message send by bank on behalf of the customer to initiate a customer credit transfer</a:t>
            </a:r>
            <a:endParaRPr lang="en-US" b="1" i="0" dirty="0">
              <a:solidFill>
                <a:srgbClr val="202122"/>
              </a:solidFill>
              <a:effectLst/>
              <a:latin typeface="Arial" panose="020B0604020202020204" pitchFamily="34" charset="0"/>
            </a:endParaRPr>
          </a:p>
          <a:p>
            <a:endParaRPr lang="en-US" b="1" i="0" dirty="0">
              <a:solidFill>
                <a:srgbClr val="202122"/>
              </a:solidFill>
              <a:effectLst/>
              <a:latin typeface="Arial" panose="020B0604020202020204" pitchFamily="34" charset="0"/>
            </a:endParaRPr>
          </a:p>
          <a:p>
            <a:r>
              <a:rPr lang="en-US" b="1" i="0" dirty="0">
                <a:solidFill>
                  <a:srgbClr val="202122"/>
                </a:solidFill>
                <a:effectLst/>
                <a:latin typeface="Arial" panose="020B0604020202020204" pitchFamily="34" charset="0"/>
              </a:rPr>
              <a:t>MT103</a:t>
            </a:r>
            <a:r>
              <a:rPr lang="en-US" b="0" i="0" dirty="0">
                <a:solidFill>
                  <a:srgbClr val="202122"/>
                </a:solidFill>
                <a:effectLst/>
                <a:latin typeface="Arial" panose="020B0604020202020204" pitchFamily="34" charset="0"/>
              </a:rPr>
              <a:t> (Message Type 103) is a specific format used on SWIFT payment system to send cross border messages between financial institutions for customer cash transfers.</a:t>
            </a:r>
          </a:p>
          <a:p>
            <a:endParaRPr lang="en-US" b="0" i="0" dirty="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3397BE4C-744B-4E15-BEE7-4F96680814C8}" type="slidenum">
              <a:rPr lang="en-IN" smtClean="0"/>
              <a:t>3</a:t>
            </a:fld>
            <a:endParaRPr lang="en-IN"/>
          </a:p>
        </p:txBody>
      </p:sp>
    </p:spTree>
    <p:extLst>
      <p:ext uri="{BB962C8B-B14F-4D97-AF65-F5344CB8AC3E}">
        <p14:creationId xmlns:p14="http://schemas.microsoft.com/office/powerpoint/2010/main" val="2387412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Logotype)">
    <p:spTree>
      <p:nvGrpSpPr>
        <p:cNvPr id="1" name=""/>
        <p:cNvGrpSpPr/>
        <p:nvPr/>
      </p:nvGrpSpPr>
      <p:grpSpPr>
        <a:xfrm>
          <a:off x="0" y="0"/>
          <a:ext cx="0" cy="0"/>
          <a:chOff x="0" y="0"/>
          <a:chExt cx="0" cy="0"/>
        </a:xfrm>
      </p:grpSpPr>
      <p:pic>
        <p:nvPicPr>
          <p:cNvPr id="11" name="Picture 10" descr="A person sitting at a table using a computer&#10;&#10;Description automatically generated">
            <a:extLst>
              <a:ext uri="{FF2B5EF4-FFF2-40B4-BE49-F238E27FC236}">
                <a16:creationId xmlns:a16="http://schemas.microsoft.com/office/drawing/2014/main" id="{4444CB47-57E0-4320-A06D-CD0C34C1EDDD}"/>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2425"/>
          <a:stretch/>
        </p:blipFill>
        <p:spPr>
          <a:xfrm>
            <a:off x="0" y="0"/>
            <a:ext cx="12190289" cy="6009588"/>
          </a:xfrm>
          <a:prstGeom prst="rect">
            <a:avLst/>
          </a:prstGeom>
        </p:spPr>
      </p:pic>
      <p:sp>
        <p:nvSpPr>
          <p:cNvPr id="2" name="Rectangle 1">
            <a:extLst>
              <a:ext uri="{FF2B5EF4-FFF2-40B4-BE49-F238E27FC236}">
                <a16:creationId xmlns:a16="http://schemas.microsoft.com/office/drawing/2014/main" id="{15A4562C-60E1-4499-8801-D917B67EE55F}"/>
              </a:ext>
            </a:extLst>
          </p:cNvPr>
          <p:cNvSpPr/>
          <p:nvPr userDrawn="1"/>
        </p:nvSpPr>
        <p:spPr>
          <a:xfrm>
            <a:off x="8946037" y="0"/>
            <a:ext cx="3244253" cy="4859167"/>
          </a:xfrm>
          <a:prstGeom prst="rect">
            <a:avLst/>
          </a:prstGeom>
          <a:gradFill flip="none" rotWithShape="1">
            <a:gsLst>
              <a:gs pos="0">
                <a:schemeClr val="tx2">
                  <a:alpha val="0"/>
                </a:schemeClr>
              </a:gs>
              <a:gs pos="100000">
                <a:schemeClr val="bg1">
                  <a:lumMod val="50000"/>
                  <a:alpha val="74000"/>
                </a:schemeClr>
              </a:gs>
            </a:gsLst>
            <a:lin ang="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14" name="正方形/長方形 13"/>
          <p:cNvSpPr/>
          <p:nvPr userDrawn="1"/>
        </p:nvSpPr>
        <p:spPr>
          <a:xfrm>
            <a:off x="5" y="4719561"/>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4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FFFFFF"/>
                </a:solidFill>
                <a:ea typeface="HGPGothicE" charset="-128"/>
                <a:cs typeface="Meiryo UI" pitchFamily="50" charset="-128"/>
              </a:rPr>
              <a:t>© 2022 NTT DATA, Inc.</a:t>
            </a:r>
            <a:r>
              <a:rPr kumimoji="0" lang="en-US" altLang="ja-JP" sz="800" baseline="0" dirty="0">
                <a:solidFill>
                  <a:srgbClr val="FFFFFF"/>
                </a:solidFill>
                <a:ea typeface="HGPGothicE" charset="-128"/>
                <a:cs typeface="Meiryo UI" pitchFamily="50" charset="-128"/>
              </a:rPr>
              <a:t> All rights reserved.</a:t>
            </a:r>
            <a:endParaRPr kumimoji="0" lang="en-US" altLang="ja-JP" sz="800" dirty="0">
              <a:solidFill>
                <a:srgbClr val="FFFFFF"/>
              </a:solidFill>
              <a:ea typeface="HGPGothicE" charset="-128"/>
              <a:cs typeface="Meiryo UI" pitchFamily="50" charset="-128"/>
            </a:endParaRPr>
          </a:p>
        </p:txBody>
      </p:sp>
      <p:pic>
        <p:nvPicPr>
          <p:cNvPr id="15" name="Picture 14"/>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681970" y="246440"/>
            <a:ext cx="2184761" cy="746180"/>
          </a:xfrm>
          <a:prstGeom prst="rect">
            <a:avLst/>
          </a:prstGeom>
        </p:spPr>
      </p:pic>
    </p:spTree>
    <p:extLst>
      <p:ext uri="{BB962C8B-B14F-4D97-AF65-F5344CB8AC3E}">
        <p14:creationId xmlns:p14="http://schemas.microsoft.com/office/powerpoint/2010/main" val="2152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1616243"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2021 NTT DATA, Inc.</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68851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28683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46961" y="6590283"/>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366932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461559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574583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1659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3" name="Text Placeholder 8"/>
          <p:cNvSpPr>
            <a:spLocks noGrp="1"/>
          </p:cNvSpPr>
          <p:nvPr>
            <p:ph type="body" sz="quarter" idx="13" hasCustomPrompt="1"/>
          </p:nvPr>
        </p:nvSpPr>
        <p:spPr>
          <a:xfrm>
            <a:off x="175260" y="598099"/>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499408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72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424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8">
            <a:extLst>
              <a:ext uri="{FF2B5EF4-FFF2-40B4-BE49-F238E27FC236}">
                <a16:creationId xmlns:a16="http://schemas.microsoft.com/office/drawing/2014/main" id="{251B9305-698D-436E-8297-87A64461DB54}"/>
              </a:ext>
            </a:extLst>
          </p:cNvPr>
          <p:cNvSpPr>
            <a:spLocks noGrp="1"/>
          </p:cNvSpPr>
          <p:nvPr>
            <p:ph type="body" sz="quarter" idx="13" hasCustomPrompt="1"/>
          </p:nvPr>
        </p:nvSpPr>
        <p:spPr>
          <a:xfrm>
            <a:off x="175260" y="598099"/>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620002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1830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802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11639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7586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439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649673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1972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dirty="0">
                <a:solidFill>
                  <a:schemeClr val="tx1"/>
                </a:solidFill>
                <a:ea typeface="HGPGothicE" charset="-128"/>
                <a:cs typeface="Meiryo UI" pitchFamily="50" charset="-128"/>
              </a:rPr>
              <a:t>© 2022 NTT DATA, Inc. All rights</a:t>
            </a:r>
            <a:r>
              <a:rPr kumimoji="0" lang="en-US" altLang="ja-JP" sz="800" baseline="0" dirty="0">
                <a:solidFill>
                  <a:schemeClr val="tx1"/>
                </a:solidFill>
                <a:ea typeface="HGPGothicE" charset="-128"/>
                <a:cs typeface="Meiryo UI" pitchFamily="50" charset="-128"/>
              </a:rPr>
              <a:t> reserved.</a:t>
            </a:r>
            <a:endParaRPr kumimoji="0" lang="en-US" altLang="ja-JP" sz="800" dirty="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styles</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672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11035594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Click to edit Master text styles</a:t>
            </a:r>
          </a:p>
        </p:txBody>
      </p:sp>
      <p:sp>
        <p:nvSpPr>
          <p:cNvPr id="28" name="TextBox 27"/>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5554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536990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2614571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2422195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3118080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6788745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mn-lt"/>
                <a:ea typeface="HGPGothicE" charset="-128"/>
                <a:cs typeface="Meiryo UI" pitchFamily="50" charset="-128"/>
              </a:rPr>
              <a:t>© 2022 NTT DATA,</a:t>
            </a:r>
            <a:r>
              <a:rPr kumimoji="0" lang="en-US" altLang="ja-JP" sz="800" b="0" i="0" baseline="0" dirty="0">
                <a:solidFill>
                  <a:schemeClr val="bg1"/>
                </a:solidFill>
                <a:latin typeface="+mn-lt"/>
                <a:ea typeface="HGPGothicE" charset="-128"/>
                <a:cs typeface="Meiryo UI" pitchFamily="50" charset="-128"/>
              </a:rPr>
              <a:t> Inc. All rights reserved.</a:t>
            </a:r>
            <a:endParaRPr kumimoji="0" lang="en-US" altLang="ja-JP" sz="800" b="0" i="0" dirty="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2587127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41543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15551676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86396"/>
          </a:xfrm>
        </p:spPr>
        <p:txBody>
          <a:bodyPr/>
          <a:lstStyle>
            <a:lvl1pPr>
              <a:defRPr/>
            </a:lvl1pPr>
          </a:lstStyle>
          <a:p>
            <a:r>
              <a:rPr lang="en-US"/>
              <a:t>Click to edit content page title</a:t>
            </a:r>
          </a:p>
        </p:txBody>
      </p:sp>
    </p:spTree>
    <p:extLst>
      <p:ext uri="{BB962C8B-B14F-4D97-AF65-F5344CB8AC3E}">
        <p14:creationId xmlns:p14="http://schemas.microsoft.com/office/powerpoint/2010/main" val="359640871"/>
      </p:ext>
    </p:extLst>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Logotype)">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4B27061-5AF2-48CC-8556-9230A6CC6FF2}"/>
              </a:ext>
            </a:extLst>
          </p:cNvPr>
          <p:cNvGrpSpPr/>
          <p:nvPr userDrawn="1"/>
        </p:nvGrpSpPr>
        <p:grpSpPr>
          <a:xfrm>
            <a:off x="9448800" y="420688"/>
            <a:ext cx="2362201" cy="779463"/>
            <a:chOff x="9448800" y="420688"/>
            <a:chExt cx="2362201" cy="779463"/>
          </a:xfrm>
          <a:solidFill>
            <a:schemeClr val="bg1"/>
          </a:solidFill>
        </p:grpSpPr>
        <p:sp>
          <p:nvSpPr>
            <p:cNvPr id="19" name="Freeform 5">
              <a:extLst>
                <a:ext uri="{FF2B5EF4-FFF2-40B4-BE49-F238E27FC236}">
                  <a16:creationId xmlns:a16="http://schemas.microsoft.com/office/drawing/2014/main" id="{69E04FC6-6908-4CB9-B4C2-8B0A0A5D63CE}"/>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BBBE2FA-BDBA-4942-9932-4F8F82DD70B3}"/>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EC7F2760-5126-4611-B927-B5007E68D67B}"/>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D0ED303D-7BE4-4A1A-B632-E0599CEB43BC}"/>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DC7F782-C080-408C-9E5F-34EA7FFB0D3F}"/>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1F2E750D-6C6E-4688-A105-4361832E65A4}"/>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B475BCE4-8EDC-4831-A6B2-E01A3580127C}"/>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A2C0C9B5-C1DF-4C1F-BD99-8312FB301E15}"/>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341A7898-577A-4134-ABF5-49C53D107571}"/>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C8D3BF6B-32A7-45A6-9964-50E5482D61BB}"/>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FBA4D3C3-6032-4C49-9441-84A48D9C2952}"/>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2EF9C612-A774-4BFA-8AB2-16A9307CD053}"/>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EA9357DB-5102-4798-ADFB-64C7AC112DF8}"/>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EF046805-B3DC-46C0-8DEF-276C066AC126}"/>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901B3425-A768-4D84-8A03-6F550875678E}"/>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group of people standing in a room&#10;&#10;Description automatically generated">
            <a:extLst>
              <a:ext uri="{FF2B5EF4-FFF2-40B4-BE49-F238E27FC236}">
                <a16:creationId xmlns:a16="http://schemas.microsoft.com/office/drawing/2014/main" id="{78B524CF-0CFB-4DF8-8A71-3701B5598056}"/>
              </a:ext>
            </a:extLst>
          </p:cNvPr>
          <p:cNvPicPr>
            <a:picLocks noChangeAspect="1"/>
          </p:cNvPicPr>
          <p:nvPr userDrawn="1"/>
        </p:nvPicPr>
        <p:blipFill rotWithShape="1">
          <a:blip r:embed="rId2"/>
          <a:srcRect l="6529" t="24630" r="6529" b="17168"/>
          <a:stretch/>
        </p:blipFill>
        <p:spPr>
          <a:xfrm>
            <a:off x="0" y="0"/>
            <a:ext cx="12192000" cy="5295900"/>
          </a:xfrm>
          <a:prstGeom prst="rect">
            <a:avLst/>
          </a:prstGeom>
        </p:spPr>
      </p:pic>
      <p:sp>
        <p:nvSpPr>
          <p:cNvPr id="14" name="正方形/長方形 13"/>
          <p:cNvSpPr/>
          <p:nvPr userDrawn="1"/>
        </p:nvSpPr>
        <p:spPr>
          <a:xfrm>
            <a:off x="5" y="4714042"/>
            <a:ext cx="12192119" cy="213843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4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FFFFFF"/>
                </a:solidFill>
                <a:ea typeface="HGPGothicE" charset="-128"/>
                <a:cs typeface="Meiryo UI" pitchFamily="50" charset="-128"/>
              </a:rPr>
              <a:t>© 2022 NTT DATA, Inc.</a:t>
            </a:r>
            <a:r>
              <a:rPr kumimoji="0" lang="en-US" altLang="ja-JP" sz="800" baseline="0" dirty="0">
                <a:solidFill>
                  <a:srgbClr val="FFFFFF"/>
                </a:solidFill>
                <a:ea typeface="HGPGothicE" charset="-128"/>
                <a:cs typeface="Meiryo UI" pitchFamily="50" charset="-128"/>
              </a:rPr>
              <a:t> All rights reserved.</a:t>
            </a:r>
            <a:endParaRPr kumimoji="0" lang="en-US" altLang="ja-JP" sz="800" dirty="0">
              <a:solidFill>
                <a:srgbClr val="FFFFFF"/>
              </a:solidFill>
              <a:ea typeface="HGPGothicE" charset="-128"/>
              <a:cs typeface="Meiryo UI" pitchFamily="50" charset="-128"/>
            </a:endParaRPr>
          </a:p>
        </p:txBody>
      </p:sp>
      <p:sp>
        <p:nvSpPr>
          <p:cNvPr id="4" name="Rectangle 3">
            <a:extLst>
              <a:ext uri="{FF2B5EF4-FFF2-40B4-BE49-F238E27FC236}">
                <a16:creationId xmlns:a16="http://schemas.microsoft.com/office/drawing/2014/main" id="{F953DB9C-6D18-4C05-9CD4-1753A99E7045}"/>
              </a:ext>
            </a:extLst>
          </p:cNvPr>
          <p:cNvSpPr/>
          <p:nvPr userDrawn="1"/>
        </p:nvSpPr>
        <p:spPr>
          <a:xfrm>
            <a:off x="9163050" y="-112919"/>
            <a:ext cx="3028950" cy="1740313"/>
          </a:xfrm>
          <a:prstGeom prst="rect">
            <a:avLst/>
          </a:prstGeom>
          <a:solidFill>
            <a:schemeClr val="bg1">
              <a:alpha val="76000"/>
            </a:schemeClr>
          </a:solidFill>
          <a:ln w="12700" cap="flat">
            <a:noFill/>
            <a:miter lim="800000"/>
          </a:ln>
          <a:effectLst>
            <a:softEdge rad="317500"/>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grpSp>
        <p:nvGrpSpPr>
          <p:cNvPr id="52" name="Group 51">
            <a:extLst>
              <a:ext uri="{FF2B5EF4-FFF2-40B4-BE49-F238E27FC236}">
                <a16:creationId xmlns:a16="http://schemas.microsoft.com/office/drawing/2014/main" id="{3A74FF47-BDC3-40A4-A489-57DA36F97330}"/>
              </a:ext>
            </a:extLst>
          </p:cNvPr>
          <p:cNvGrpSpPr/>
          <p:nvPr userDrawn="1"/>
        </p:nvGrpSpPr>
        <p:grpSpPr>
          <a:xfrm>
            <a:off x="9601200" y="430213"/>
            <a:ext cx="2362201" cy="779463"/>
            <a:chOff x="9448800" y="420688"/>
            <a:chExt cx="2362201" cy="779463"/>
          </a:xfrm>
        </p:grpSpPr>
        <p:sp>
          <p:nvSpPr>
            <p:cNvPr id="53" name="Freeform 5">
              <a:extLst>
                <a:ext uri="{FF2B5EF4-FFF2-40B4-BE49-F238E27FC236}">
                  <a16:creationId xmlns:a16="http://schemas.microsoft.com/office/drawing/2014/main" id="{54FF187B-A50B-4D44-9C04-64AEC21CFD40}"/>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
              <a:extLst>
                <a:ext uri="{FF2B5EF4-FFF2-40B4-BE49-F238E27FC236}">
                  <a16:creationId xmlns:a16="http://schemas.microsoft.com/office/drawing/2014/main" id="{F7947B2C-1038-4DDE-B0FE-9692D48AB00C}"/>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D572093-6B42-4060-B995-AD961B635753}"/>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48A3A3A6-C31B-4F24-AAFF-F4F08F2C1979}"/>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9">
              <a:extLst>
                <a:ext uri="{FF2B5EF4-FFF2-40B4-BE49-F238E27FC236}">
                  <a16:creationId xmlns:a16="http://schemas.microsoft.com/office/drawing/2014/main" id="{EFF298A5-8594-4516-B5D3-8CCA7E02DA57}"/>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0">
              <a:extLst>
                <a:ext uri="{FF2B5EF4-FFF2-40B4-BE49-F238E27FC236}">
                  <a16:creationId xmlns:a16="http://schemas.microsoft.com/office/drawing/2014/main" id="{E7855E22-D1D1-4FB4-9EDF-49B32C784639}"/>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1">
              <a:extLst>
                <a:ext uri="{FF2B5EF4-FFF2-40B4-BE49-F238E27FC236}">
                  <a16:creationId xmlns:a16="http://schemas.microsoft.com/office/drawing/2014/main" id="{F0464E34-5200-4F0C-983C-DFF838DE54A8}"/>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2">
              <a:extLst>
                <a:ext uri="{FF2B5EF4-FFF2-40B4-BE49-F238E27FC236}">
                  <a16:creationId xmlns:a16="http://schemas.microsoft.com/office/drawing/2014/main" id="{D9890AAC-3097-4ECE-8DAE-8C71A2ACCEC7}"/>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
              <a:extLst>
                <a:ext uri="{FF2B5EF4-FFF2-40B4-BE49-F238E27FC236}">
                  <a16:creationId xmlns:a16="http://schemas.microsoft.com/office/drawing/2014/main" id="{F050AA32-7383-44AF-B8D0-FA0E11498458}"/>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4">
              <a:extLst>
                <a:ext uri="{FF2B5EF4-FFF2-40B4-BE49-F238E27FC236}">
                  <a16:creationId xmlns:a16="http://schemas.microsoft.com/office/drawing/2014/main" id="{24651752-473C-40F1-A7BE-26D867D8A22F}"/>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5C6B54BA-181D-4176-BA02-E483B2EA19C9}"/>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6C393FF0-13E1-451B-92B3-652660873525}"/>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7">
              <a:extLst>
                <a:ext uri="{FF2B5EF4-FFF2-40B4-BE49-F238E27FC236}">
                  <a16:creationId xmlns:a16="http://schemas.microsoft.com/office/drawing/2014/main" id="{9710346D-AF35-44F0-8C31-A5EF555398DF}"/>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8">
              <a:extLst>
                <a:ext uri="{FF2B5EF4-FFF2-40B4-BE49-F238E27FC236}">
                  <a16:creationId xmlns:a16="http://schemas.microsoft.com/office/drawing/2014/main" id="{14AF1B34-B695-47AB-87B5-31535DA153A5}"/>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9">
              <a:extLst>
                <a:ext uri="{FF2B5EF4-FFF2-40B4-BE49-F238E27FC236}">
                  <a16:creationId xmlns:a16="http://schemas.microsoft.com/office/drawing/2014/main" id="{94D62507-8880-4A51-A568-B19206ED43D0}"/>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624498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Rectangle 6"/>
          <p:cNvSpPr/>
          <p:nvPr userDrawn="1"/>
        </p:nvSpPr>
        <p:spPr>
          <a:xfrm>
            <a:off x="-1" y="0"/>
            <a:ext cx="3469341" cy="6858000"/>
          </a:xfrm>
          <a:prstGeom prst="rect">
            <a:avLst/>
          </a:prstGeom>
          <a:solidFill>
            <a:schemeClr val="accent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MY"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bg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dirty="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2945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Slide-Title only">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6">
            <a:extLst>
              <a:ext uri="{FF2B5EF4-FFF2-40B4-BE49-F238E27FC236}">
                <a16:creationId xmlns:a16="http://schemas.microsoft.com/office/drawing/2014/main" id="{F3123F9F-5D78-41CC-9420-ADFF0BBC4296}"/>
              </a:ext>
            </a:extLst>
          </p:cNvPr>
          <p:cNvPicPr>
            <a:picLocks noChangeAspect="1"/>
          </p:cNvPicPr>
          <p:nvPr userDrawn="1"/>
        </p:nvPicPr>
        <p:blipFill rotWithShape="1">
          <a:blip r:embed="rId2">
            <a:alphaModFix amt="37000"/>
          </a:blip>
          <a:srcRect l="22363"/>
          <a:stretch/>
        </p:blipFill>
        <p:spPr>
          <a:xfrm flipH="1">
            <a:off x="3924300" y="7889"/>
            <a:ext cx="8267700" cy="6850111"/>
          </a:xfrm>
          <a:prstGeom prst="rect">
            <a:avLst/>
          </a:prstGeom>
        </p:spPr>
      </p:pic>
      <p:sp>
        <p:nvSpPr>
          <p:cNvPr id="8" name="Rectangle 7">
            <a:extLst>
              <a:ext uri="{FF2B5EF4-FFF2-40B4-BE49-F238E27FC236}">
                <a16:creationId xmlns:a16="http://schemas.microsoft.com/office/drawing/2014/main" id="{A9F569F6-01CC-4C99-93DE-790BA5601F11}"/>
              </a:ext>
            </a:extLst>
          </p:cNvPr>
          <p:cNvSpPr/>
          <p:nvPr userDrawn="1"/>
        </p:nvSpPr>
        <p:spPr>
          <a:xfrm flipH="1">
            <a:off x="-1" y="1"/>
            <a:ext cx="12191999" cy="6858000"/>
          </a:xfrm>
          <a:prstGeom prst="rect">
            <a:avLst/>
          </a:prstGeom>
          <a:gradFill>
            <a:gsLst>
              <a:gs pos="7000">
                <a:schemeClr val="bg1">
                  <a:alpha val="35000"/>
                </a:schemeClr>
              </a:gs>
              <a:gs pos="100000">
                <a:schemeClr val="accent2">
                  <a:alpha val="52000"/>
                </a:schemeClr>
              </a:gs>
            </a:gsLst>
            <a:lin ang="0" scaled="1"/>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tx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76896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414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1487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80004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1487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1487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2193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2193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13834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62533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13834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62533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870593"/>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79607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28306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2193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1448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631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80004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870593"/>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79607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28306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80004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287059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79607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28306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50" name="Rectangle 49">
            <a:extLst>
              <a:ext uri="{FF2B5EF4-FFF2-40B4-BE49-F238E27FC236}">
                <a16:creationId xmlns:a16="http://schemas.microsoft.com/office/drawing/2014/main" id="{6193B13E-7C72-457A-A569-58D2C07ECE2B}"/>
              </a:ext>
            </a:extLst>
          </p:cNvPr>
          <p:cNvSpPr/>
          <p:nvPr userDrawn="1"/>
        </p:nvSpPr>
        <p:spPr>
          <a:xfrm>
            <a:off x="562988" y="445129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Text Placeholder 10">
            <a:extLst>
              <a:ext uri="{FF2B5EF4-FFF2-40B4-BE49-F238E27FC236}">
                <a16:creationId xmlns:a16="http://schemas.microsoft.com/office/drawing/2014/main" id="{BD7C72FF-6368-46DA-BA04-FCFF1D26CB8F}"/>
              </a:ext>
            </a:extLst>
          </p:cNvPr>
          <p:cNvSpPr>
            <a:spLocks noGrp="1"/>
          </p:cNvSpPr>
          <p:nvPr>
            <p:ph type="body" sz="quarter" idx="45" hasCustomPrompt="1"/>
          </p:nvPr>
        </p:nvSpPr>
        <p:spPr>
          <a:xfrm>
            <a:off x="2063363" y="444732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3" name="Text Placeholder 10">
            <a:extLst>
              <a:ext uri="{FF2B5EF4-FFF2-40B4-BE49-F238E27FC236}">
                <a16:creationId xmlns:a16="http://schemas.microsoft.com/office/drawing/2014/main" id="{3AD17C4F-F562-4BE6-A852-8028B72290E0}"/>
              </a:ext>
            </a:extLst>
          </p:cNvPr>
          <p:cNvSpPr>
            <a:spLocks noGrp="1"/>
          </p:cNvSpPr>
          <p:nvPr>
            <p:ph type="body" sz="quarter" idx="46" hasCustomPrompt="1"/>
          </p:nvPr>
        </p:nvSpPr>
        <p:spPr>
          <a:xfrm>
            <a:off x="2063363" y="493431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4" name="Rectangle 53">
            <a:extLst>
              <a:ext uri="{FF2B5EF4-FFF2-40B4-BE49-F238E27FC236}">
                <a16:creationId xmlns:a16="http://schemas.microsoft.com/office/drawing/2014/main" id="{818B0850-95F7-46B5-A680-1435182A139B}"/>
              </a:ext>
            </a:extLst>
          </p:cNvPr>
          <p:cNvSpPr/>
          <p:nvPr userDrawn="1"/>
        </p:nvSpPr>
        <p:spPr>
          <a:xfrm>
            <a:off x="4313616" y="445129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Text Placeholder 10">
            <a:extLst>
              <a:ext uri="{FF2B5EF4-FFF2-40B4-BE49-F238E27FC236}">
                <a16:creationId xmlns:a16="http://schemas.microsoft.com/office/drawing/2014/main" id="{A53F627A-DF66-4296-81C4-4D64BF7A67C4}"/>
              </a:ext>
            </a:extLst>
          </p:cNvPr>
          <p:cNvSpPr>
            <a:spLocks noGrp="1"/>
          </p:cNvSpPr>
          <p:nvPr>
            <p:ph type="body" sz="quarter" idx="48" hasCustomPrompt="1"/>
          </p:nvPr>
        </p:nvSpPr>
        <p:spPr>
          <a:xfrm>
            <a:off x="5813991" y="444732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7" name="Text Placeholder 10">
            <a:extLst>
              <a:ext uri="{FF2B5EF4-FFF2-40B4-BE49-F238E27FC236}">
                <a16:creationId xmlns:a16="http://schemas.microsoft.com/office/drawing/2014/main" id="{ADE5DF6A-E4EB-4BAE-8828-45C801FFC0F8}"/>
              </a:ext>
            </a:extLst>
          </p:cNvPr>
          <p:cNvSpPr>
            <a:spLocks noGrp="1"/>
          </p:cNvSpPr>
          <p:nvPr>
            <p:ph type="body" sz="quarter" idx="49" hasCustomPrompt="1"/>
          </p:nvPr>
        </p:nvSpPr>
        <p:spPr>
          <a:xfrm>
            <a:off x="5813991" y="493431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8" name="Rectangle 57">
            <a:extLst>
              <a:ext uri="{FF2B5EF4-FFF2-40B4-BE49-F238E27FC236}">
                <a16:creationId xmlns:a16="http://schemas.microsoft.com/office/drawing/2014/main" id="{F1AC3F9E-5F43-43B8-83BA-721AB8C07364}"/>
              </a:ext>
            </a:extLst>
          </p:cNvPr>
          <p:cNvSpPr/>
          <p:nvPr userDrawn="1"/>
        </p:nvSpPr>
        <p:spPr>
          <a:xfrm>
            <a:off x="8082420" y="445129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60" name="Text Placeholder 10">
            <a:extLst>
              <a:ext uri="{FF2B5EF4-FFF2-40B4-BE49-F238E27FC236}">
                <a16:creationId xmlns:a16="http://schemas.microsoft.com/office/drawing/2014/main" id="{A8A78E84-1FE2-42FD-ABAE-E9239DF1DFA9}"/>
              </a:ext>
            </a:extLst>
          </p:cNvPr>
          <p:cNvSpPr>
            <a:spLocks noGrp="1"/>
          </p:cNvSpPr>
          <p:nvPr>
            <p:ph type="body" sz="quarter" idx="51" hasCustomPrompt="1"/>
          </p:nvPr>
        </p:nvSpPr>
        <p:spPr>
          <a:xfrm>
            <a:off x="9573558" y="444732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1" name="Text Placeholder 10">
            <a:extLst>
              <a:ext uri="{FF2B5EF4-FFF2-40B4-BE49-F238E27FC236}">
                <a16:creationId xmlns:a16="http://schemas.microsoft.com/office/drawing/2014/main" id="{48B9A755-EB9A-4D28-8961-93E19B912B51}"/>
              </a:ext>
            </a:extLst>
          </p:cNvPr>
          <p:cNvSpPr>
            <a:spLocks noGrp="1"/>
          </p:cNvSpPr>
          <p:nvPr>
            <p:ph type="body" sz="quarter" idx="52" hasCustomPrompt="1"/>
          </p:nvPr>
        </p:nvSpPr>
        <p:spPr>
          <a:xfrm>
            <a:off x="9573558" y="493431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 name="Picture Placeholder 4">
            <a:extLst>
              <a:ext uri="{FF2B5EF4-FFF2-40B4-BE49-F238E27FC236}">
                <a16:creationId xmlns:a16="http://schemas.microsoft.com/office/drawing/2014/main" id="{B7898101-4D98-4FD6-A9BA-BCC99CB835FA}"/>
              </a:ext>
            </a:extLst>
          </p:cNvPr>
          <p:cNvSpPr>
            <a:spLocks noGrp="1"/>
          </p:cNvSpPr>
          <p:nvPr>
            <p:ph type="pic" sz="quarter" idx="53"/>
          </p:nvPr>
        </p:nvSpPr>
        <p:spPr>
          <a:xfrm>
            <a:off x="639226" y="4521841"/>
            <a:ext cx="1351817" cy="1352730"/>
          </a:xfrm>
          <a:solidFill>
            <a:schemeClr val="bg1"/>
          </a:solidFill>
        </p:spPr>
        <p:txBody>
          <a:bodyPr>
            <a:normAutofit/>
          </a:bodyPr>
          <a:lstStyle>
            <a:lvl1pPr marL="0" indent="0" algn="ctr">
              <a:buNone/>
              <a:defRPr sz="1400"/>
            </a:lvl1pPr>
          </a:lstStyle>
          <a:p>
            <a:r>
              <a:rPr lang="en-US" sz="1400"/>
              <a:t>Click icon to add picture</a:t>
            </a:r>
            <a:endParaRPr lang="en-US"/>
          </a:p>
        </p:txBody>
      </p:sp>
      <p:sp>
        <p:nvSpPr>
          <p:cNvPr id="64" name="Picture Placeholder 4">
            <a:extLst>
              <a:ext uri="{FF2B5EF4-FFF2-40B4-BE49-F238E27FC236}">
                <a16:creationId xmlns:a16="http://schemas.microsoft.com/office/drawing/2014/main" id="{99534C6D-74D1-4734-AC4C-B5F8628D25E7}"/>
              </a:ext>
            </a:extLst>
          </p:cNvPr>
          <p:cNvSpPr>
            <a:spLocks noGrp="1"/>
          </p:cNvSpPr>
          <p:nvPr>
            <p:ph type="pic" sz="quarter" idx="54"/>
          </p:nvPr>
        </p:nvSpPr>
        <p:spPr>
          <a:xfrm>
            <a:off x="4381219" y="4521841"/>
            <a:ext cx="1351817" cy="1352730"/>
          </a:xfrm>
          <a:solidFill>
            <a:schemeClr val="bg1"/>
          </a:solidFill>
        </p:spPr>
        <p:txBody>
          <a:bodyPr>
            <a:normAutofit/>
          </a:bodyPr>
          <a:lstStyle>
            <a:lvl1pPr marL="0" indent="0" algn="ctr">
              <a:buNone/>
              <a:defRPr sz="1400"/>
            </a:lvl1pPr>
          </a:lstStyle>
          <a:p>
            <a:r>
              <a:rPr lang="en-US" sz="1400"/>
              <a:t>Click icon to add picture</a:t>
            </a:r>
            <a:endParaRPr lang="en-US"/>
          </a:p>
        </p:txBody>
      </p:sp>
      <p:sp>
        <p:nvSpPr>
          <p:cNvPr id="65" name="Picture Placeholder 4">
            <a:extLst>
              <a:ext uri="{FF2B5EF4-FFF2-40B4-BE49-F238E27FC236}">
                <a16:creationId xmlns:a16="http://schemas.microsoft.com/office/drawing/2014/main" id="{347FF15B-082B-48F8-AF63-E4259D1DD372}"/>
              </a:ext>
            </a:extLst>
          </p:cNvPr>
          <p:cNvSpPr>
            <a:spLocks noGrp="1"/>
          </p:cNvSpPr>
          <p:nvPr>
            <p:ph type="pic" sz="quarter" idx="55"/>
          </p:nvPr>
        </p:nvSpPr>
        <p:spPr>
          <a:xfrm>
            <a:off x="8160773" y="4521841"/>
            <a:ext cx="1351817" cy="1352730"/>
          </a:xfrm>
          <a:solidFill>
            <a:schemeClr val="bg1"/>
          </a:solidFill>
        </p:spPr>
        <p:txBody>
          <a:bodyPr>
            <a:normAutofit/>
          </a:bodyPr>
          <a:lstStyle>
            <a:lvl1pPr marL="0" indent="0" algn="ctr">
              <a:buNone/>
              <a:defRPr sz="1400"/>
            </a:lvl1pPr>
          </a:lstStyle>
          <a:p>
            <a:r>
              <a:rPr lang="en-US" sz="1400"/>
              <a:t>Click icon to add picture</a:t>
            </a:r>
            <a:endParaRPr lang="en-US"/>
          </a:p>
        </p:txBody>
      </p:sp>
    </p:spTree>
    <p:extLst>
      <p:ext uri="{BB962C8B-B14F-4D97-AF65-F5344CB8AC3E}">
        <p14:creationId xmlns:p14="http://schemas.microsoft.com/office/powerpoint/2010/main" val="40236160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478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62140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bg2">
            <a:lumMod val="75000"/>
          </a:schemeClr>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34359013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41140184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102052" y="6582259"/>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1202100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rgbClr val="C09700"/>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EA614"/>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1741896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rgbClr val="DB7057"/>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184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8005723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9608337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2914761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74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7316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7160355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0691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889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33561291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8468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680475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884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0719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900029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1972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accent4"/>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accent3"/>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2019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3566072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7111459" y="99162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2448349" y="2746564"/>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800208" y="99162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3964824" y="99162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6" name="Rectangle 25"/>
          <p:cNvSpPr/>
          <p:nvPr userDrawn="1"/>
        </p:nvSpPr>
        <p:spPr>
          <a:xfrm>
            <a:off x="5614515" y="2746564"/>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0" name="Rectangle 29"/>
          <p:cNvSpPr/>
          <p:nvPr userDrawn="1"/>
        </p:nvSpPr>
        <p:spPr>
          <a:xfrm>
            <a:off x="8761150" y="2746564"/>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798658" y="449395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3" name="Rectangle 42"/>
          <p:cNvSpPr/>
          <p:nvPr userDrawn="1"/>
        </p:nvSpPr>
        <p:spPr>
          <a:xfrm>
            <a:off x="3964824" y="449395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5" name="Rectangle 54"/>
          <p:cNvSpPr/>
          <p:nvPr userDrawn="1"/>
        </p:nvSpPr>
        <p:spPr>
          <a:xfrm>
            <a:off x="7111459" y="449395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855216" y="1062170"/>
            <a:ext cx="1058585"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062425" y="1062170"/>
            <a:ext cx="1058585"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21889" y="981173"/>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21889" y="1666123"/>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235160" y="981173"/>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235160" y="1666123"/>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2524588" y="2817113"/>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3703626" y="2742598"/>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3703626" y="3427548"/>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7188548" y="1062170"/>
            <a:ext cx="1058585"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8357499" y="987655"/>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8357499" y="1672605"/>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p:ph type="pic" sz="quarter" idx="35"/>
          </p:nvPr>
        </p:nvSpPr>
        <p:spPr bwMode="gray">
          <a:xfrm>
            <a:off x="5690753" y="2817113"/>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6869792" y="2742598"/>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6869792" y="3427548"/>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7" name="Picture Placeholder 7"/>
          <p:cNvSpPr>
            <a:spLocks noGrp="1"/>
          </p:cNvSpPr>
          <p:nvPr>
            <p:ph type="pic" sz="quarter" idx="38"/>
          </p:nvPr>
        </p:nvSpPr>
        <p:spPr bwMode="gray">
          <a:xfrm>
            <a:off x="874898" y="4564500"/>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53936" y="4489985"/>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53936" y="5174935"/>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838239" y="2817113"/>
            <a:ext cx="1058585"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10007190" y="2742598"/>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10007190" y="3427548"/>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4" name="Picture Placeholder 7"/>
          <p:cNvSpPr>
            <a:spLocks noGrp="1"/>
          </p:cNvSpPr>
          <p:nvPr>
            <p:ph type="pic" sz="quarter" idx="44"/>
          </p:nvPr>
        </p:nvSpPr>
        <p:spPr bwMode="gray">
          <a:xfrm>
            <a:off x="4041062" y="4564500"/>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220101" y="4489985"/>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220101" y="5174935"/>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6" name="Picture Placeholder 7"/>
          <p:cNvSpPr>
            <a:spLocks noGrp="1"/>
          </p:cNvSpPr>
          <p:nvPr>
            <p:ph type="pic" sz="quarter" idx="55"/>
          </p:nvPr>
        </p:nvSpPr>
        <p:spPr bwMode="gray">
          <a:xfrm>
            <a:off x="7187697" y="4564500"/>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8366736" y="4489985"/>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8366736" y="5174935"/>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47281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18585299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1818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7147795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36244958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05332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26875749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25158254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8200334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pic>
        <p:nvPicPr>
          <p:cNvPr id="7"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9171" y="2679356"/>
            <a:ext cx="3633658" cy="1200030"/>
          </a:xfrm>
          <a:prstGeom prst="rect">
            <a:avLst/>
          </a:prstGeom>
        </p:spPr>
      </p:pic>
    </p:spTree>
    <p:extLst>
      <p:ext uri="{BB962C8B-B14F-4D97-AF65-F5344CB8AC3E}">
        <p14:creationId xmlns:p14="http://schemas.microsoft.com/office/powerpoint/2010/main" val="40975371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186217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9-member Team">
    <p:spTree>
      <p:nvGrpSpPr>
        <p:cNvPr id="1" name=""/>
        <p:cNvGrpSpPr/>
        <p:nvPr/>
      </p:nvGrpSpPr>
      <p:grpSpPr>
        <a:xfrm>
          <a:off x="0" y="0"/>
          <a:ext cx="0" cy="0"/>
          <a:chOff x="0" y="0"/>
          <a:chExt cx="0" cy="0"/>
        </a:xfrm>
      </p:grpSpPr>
      <p:sp>
        <p:nvSpPr>
          <p:cNvPr id="34" name="Rectangle 33"/>
          <p:cNvSpPr/>
          <p:nvPr userDrawn="1"/>
        </p:nvSpPr>
        <p:spPr>
          <a:xfrm>
            <a:off x="7638970" y="99162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716810" y="1013014"/>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698580" y="99162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6" name="Rectangle 25"/>
          <p:cNvSpPr/>
          <p:nvPr userDrawn="1"/>
        </p:nvSpPr>
        <p:spPr>
          <a:xfrm>
            <a:off x="3247625" y="2746564"/>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0" name="Rectangle 29"/>
          <p:cNvSpPr/>
          <p:nvPr userDrawn="1"/>
        </p:nvSpPr>
        <p:spPr>
          <a:xfrm>
            <a:off x="6188015" y="2736738"/>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9128405" y="2736738"/>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3" name="Rectangle 42"/>
          <p:cNvSpPr/>
          <p:nvPr userDrawn="1"/>
        </p:nvSpPr>
        <p:spPr>
          <a:xfrm>
            <a:off x="1758190" y="449395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5" name="Rectangle 54"/>
          <p:cNvSpPr/>
          <p:nvPr userDrawn="1"/>
        </p:nvSpPr>
        <p:spPr>
          <a:xfrm>
            <a:off x="4698580" y="449395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6" name="Picture Placeholder 7"/>
          <p:cNvSpPr>
            <a:spLocks noGrp="1"/>
          </p:cNvSpPr>
          <p:nvPr>
            <p:ph type="pic" sz="quarter" idx="16"/>
          </p:nvPr>
        </p:nvSpPr>
        <p:spPr bwMode="gray">
          <a:xfrm>
            <a:off x="4757962" y="1057981"/>
            <a:ext cx="995720"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1" name="Text Placeholder 10"/>
          <p:cNvSpPr>
            <a:spLocks noGrp="1"/>
          </p:cNvSpPr>
          <p:nvPr>
            <p:ph type="body" sz="quarter" idx="21" hasCustomPrompt="1"/>
          </p:nvPr>
        </p:nvSpPr>
        <p:spPr>
          <a:xfrm>
            <a:off x="5745507" y="981173"/>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745507" y="1666124"/>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773999" y="1069849"/>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1735906" y="1085248"/>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1726381" y="1865449"/>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7714281" y="1057981"/>
            <a:ext cx="995720"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8734169" y="987655"/>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8734169" y="1672606"/>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p:ph type="pic" sz="quarter" idx="35"/>
          </p:nvPr>
        </p:nvSpPr>
        <p:spPr bwMode="gray">
          <a:xfrm>
            <a:off x="3316726" y="2812924"/>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4335686" y="2742598"/>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4335686" y="3427549"/>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7" name="Picture Placeholder 7"/>
          <p:cNvSpPr>
            <a:spLocks noGrp="1"/>
          </p:cNvSpPr>
          <p:nvPr>
            <p:ph type="pic" sz="quarter" idx="38"/>
          </p:nvPr>
        </p:nvSpPr>
        <p:spPr bwMode="gray">
          <a:xfrm>
            <a:off x="9204645" y="2803098"/>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10223604" y="2722946"/>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10223604" y="3407897"/>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6247397" y="2812924"/>
            <a:ext cx="995720"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7267219" y="2742598"/>
            <a:ext cx="1642027"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7267219" y="3427549"/>
            <a:ext cx="1642027"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4" name="Picture Placeholder 7"/>
          <p:cNvSpPr>
            <a:spLocks noGrp="1"/>
          </p:cNvSpPr>
          <p:nvPr>
            <p:ph type="pic" sz="quarter" idx="44"/>
          </p:nvPr>
        </p:nvSpPr>
        <p:spPr bwMode="gray">
          <a:xfrm>
            <a:off x="1827291" y="4560311"/>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2846251" y="4489985"/>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2846251" y="5174936"/>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6" name="Picture Placeholder 7"/>
          <p:cNvSpPr>
            <a:spLocks noGrp="1"/>
          </p:cNvSpPr>
          <p:nvPr>
            <p:ph type="pic" sz="quarter" idx="55"/>
          </p:nvPr>
        </p:nvSpPr>
        <p:spPr bwMode="gray">
          <a:xfrm>
            <a:off x="4757962" y="4560311"/>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5745507" y="4489985"/>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5745507" y="5174936"/>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C8B7AE02-6233-4E30-8AE3-E78CD4B0E00D}"/>
              </a:ext>
            </a:extLst>
          </p:cNvPr>
          <p:cNvSpPr/>
          <p:nvPr userDrawn="1"/>
        </p:nvSpPr>
        <p:spPr>
          <a:xfrm>
            <a:off x="7638970" y="449395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Picture Placeholder 7">
            <a:extLst>
              <a:ext uri="{FF2B5EF4-FFF2-40B4-BE49-F238E27FC236}">
                <a16:creationId xmlns:a16="http://schemas.microsoft.com/office/drawing/2014/main" id="{901D8083-8A0F-47AF-AD32-D3A5C7436991}"/>
              </a:ext>
            </a:extLst>
          </p:cNvPr>
          <p:cNvSpPr>
            <a:spLocks noGrp="1"/>
          </p:cNvSpPr>
          <p:nvPr>
            <p:ph type="pic" sz="quarter" idx="58"/>
          </p:nvPr>
        </p:nvSpPr>
        <p:spPr bwMode="gray">
          <a:xfrm>
            <a:off x="7715210" y="4560311"/>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9" name="Text Placeholder 10">
            <a:extLst>
              <a:ext uri="{FF2B5EF4-FFF2-40B4-BE49-F238E27FC236}">
                <a16:creationId xmlns:a16="http://schemas.microsoft.com/office/drawing/2014/main" id="{A311268C-F558-44EC-9851-B26D38CFCF6F}"/>
              </a:ext>
            </a:extLst>
          </p:cNvPr>
          <p:cNvSpPr>
            <a:spLocks noGrp="1"/>
          </p:cNvSpPr>
          <p:nvPr>
            <p:ph type="body" sz="quarter" idx="59" hasCustomPrompt="1"/>
          </p:nvPr>
        </p:nvSpPr>
        <p:spPr>
          <a:xfrm>
            <a:off x="8734169" y="4489985"/>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0" name="Text Placeholder 10">
            <a:extLst>
              <a:ext uri="{FF2B5EF4-FFF2-40B4-BE49-F238E27FC236}">
                <a16:creationId xmlns:a16="http://schemas.microsoft.com/office/drawing/2014/main" id="{0DD29925-3F67-436F-8F78-4356A52BAA86}"/>
              </a:ext>
            </a:extLst>
          </p:cNvPr>
          <p:cNvSpPr>
            <a:spLocks noGrp="1"/>
          </p:cNvSpPr>
          <p:nvPr>
            <p:ph type="body" sz="quarter" idx="60" hasCustomPrompt="1"/>
          </p:nvPr>
        </p:nvSpPr>
        <p:spPr>
          <a:xfrm>
            <a:off x="8734169" y="5174936"/>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14317099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4553" y="1"/>
            <a:ext cx="1647523"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38925275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40199970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ullets and Small Image w/ Callout">
    <p:spTree>
      <p:nvGrpSpPr>
        <p:cNvPr id="1" name=""/>
        <p:cNvGrpSpPr/>
        <p:nvPr/>
      </p:nvGrpSpPr>
      <p:grpSpPr>
        <a:xfrm>
          <a:off x="0" y="0"/>
          <a:ext cx="0" cy="0"/>
          <a:chOff x="0" y="0"/>
          <a:chExt cx="0" cy="0"/>
        </a:xfrm>
      </p:grpSpPr>
      <p:sp>
        <p:nvSpPr>
          <p:cNvPr id="10" name="Picture Placeholder 24"/>
          <p:cNvSpPr>
            <a:spLocks noGrp="1"/>
          </p:cNvSpPr>
          <p:nvPr>
            <p:ph type="pic" sz="quarter" idx="13" hasCustomPrompt="1"/>
          </p:nvPr>
        </p:nvSpPr>
        <p:spPr>
          <a:xfrm>
            <a:off x="9268096" y="2"/>
            <a:ext cx="2923904" cy="6440473"/>
          </a:xfrm>
          <a:prstGeom prst="rect">
            <a:avLst/>
          </a:prstGeom>
        </p:spPr>
        <p:txBody>
          <a:bodyPr rtlCol="0">
            <a:noAutofit/>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pPr lvl="0"/>
            <a:r>
              <a:rPr lang="en-US" noProof="0"/>
              <a:t>Click icon to insert vertical picture</a:t>
            </a:r>
          </a:p>
        </p:txBody>
      </p:sp>
      <p:sp>
        <p:nvSpPr>
          <p:cNvPr id="12" name="Text Placeholder 9"/>
          <p:cNvSpPr>
            <a:spLocks noGrp="1"/>
          </p:cNvSpPr>
          <p:nvPr>
            <p:ph type="body" sz="quarter" idx="24"/>
          </p:nvPr>
        </p:nvSpPr>
        <p:spPr>
          <a:xfrm>
            <a:off x="10737419" y="219148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3" name="Text Placeholder 9"/>
          <p:cNvSpPr>
            <a:spLocks noGrp="1"/>
          </p:cNvSpPr>
          <p:nvPr>
            <p:ph type="body" sz="quarter" idx="25"/>
          </p:nvPr>
        </p:nvSpPr>
        <p:spPr>
          <a:xfrm>
            <a:off x="10005899" y="145996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4" name="Text Placeholder 9"/>
          <p:cNvSpPr>
            <a:spLocks noGrp="1"/>
          </p:cNvSpPr>
          <p:nvPr>
            <p:ph type="body" sz="quarter" idx="26"/>
          </p:nvPr>
        </p:nvSpPr>
        <p:spPr>
          <a:xfrm>
            <a:off x="11468939" y="728443"/>
            <a:ext cx="731520" cy="731520"/>
          </a:xfrm>
          <a:prstGeom prst="rect">
            <a:avLst/>
          </a:prstGeom>
          <a:solidFill>
            <a:srgbClr val="008EB1">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5" name="Text Placeholder 9"/>
          <p:cNvSpPr>
            <a:spLocks noGrp="1"/>
          </p:cNvSpPr>
          <p:nvPr>
            <p:ph type="body" sz="quarter" idx="27"/>
          </p:nvPr>
        </p:nvSpPr>
        <p:spPr>
          <a:xfrm>
            <a:off x="10737419" y="728443"/>
            <a:ext cx="731520" cy="731520"/>
          </a:xfrm>
          <a:prstGeom prst="rect">
            <a:avLst/>
          </a:prstGeom>
          <a:solidFill>
            <a:srgbClr val="FFFFFF">
              <a:alpha val="34902"/>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6" name="Text Placeholder 9"/>
          <p:cNvSpPr>
            <a:spLocks noGrp="1"/>
          </p:cNvSpPr>
          <p:nvPr>
            <p:ph type="body" sz="quarter" idx="28"/>
          </p:nvPr>
        </p:nvSpPr>
        <p:spPr>
          <a:xfrm>
            <a:off x="11468939" y="0"/>
            <a:ext cx="731520" cy="731520"/>
          </a:xfrm>
          <a:prstGeom prst="rect">
            <a:avLst/>
          </a:prstGeom>
          <a:solidFill>
            <a:srgbClr val="3AA0C0">
              <a:alpha val="49804"/>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7" name="Text Placeholder 9"/>
          <p:cNvSpPr>
            <a:spLocks noGrp="1"/>
          </p:cNvSpPr>
          <p:nvPr>
            <p:ph type="body" sz="quarter" idx="29"/>
          </p:nvPr>
        </p:nvSpPr>
        <p:spPr>
          <a:xfrm>
            <a:off x="10005899" y="-3077"/>
            <a:ext cx="731520" cy="731520"/>
          </a:xfrm>
          <a:prstGeom prst="rect">
            <a:avLst/>
          </a:prstGeom>
          <a:solidFill>
            <a:srgbClr val="3AA0C0">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8" name="Text Placeholder 9"/>
          <p:cNvSpPr>
            <a:spLocks noGrp="1"/>
          </p:cNvSpPr>
          <p:nvPr>
            <p:ph type="body" sz="quarter" idx="30"/>
          </p:nvPr>
        </p:nvSpPr>
        <p:spPr>
          <a:xfrm>
            <a:off x="9273964" y="72844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9" name="Text Placeholder 9"/>
          <p:cNvSpPr>
            <a:spLocks noGrp="1"/>
          </p:cNvSpPr>
          <p:nvPr>
            <p:ph type="body" sz="quarter" idx="32"/>
          </p:nvPr>
        </p:nvSpPr>
        <p:spPr>
          <a:xfrm>
            <a:off x="736601" y="5114713"/>
            <a:ext cx="9268884" cy="731520"/>
          </a:xfrm>
          <a:prstGeom prst="rect">
            <a:avLst/>
          </a:prstGeom>
          <a:solidFill>
            <a:schemeClr val="accent4">
              <a:alpha val="29804"/>
            </a:scheme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0" name="Footer Placeholder 9"/>
          <p:cNvSpPr>
            <a:spLocks noGrp="1"/>
          </p:cNvSpPr>
          <p:nvPr>
            <p:ph type="ftr" sz="quarter" idx="3"/>
          </p:nvPr>
        </p:nvSpPr>
        <p:spPr>
          <a:xfrm>
            <a:off x="736599" y="5114713"/>
            <a:ext cx="8233324" cy="731520"/>
          </a:xfrm>
          <a:prstGeom prst="rect">
            <a:avLst/>
          </a:prstGeom>
        </p:spPr>
        <p:txBody>
          <a:bodyPr vert="horz" lIns="182880" tIns="45720" rIns="91440" bIns="45720" rtlCol="0" anchor="ctr"/>
          <a:lstStyle>
            <a:lvl1pPr algn="l" fontAlgn="auto">
              <a:spcBef>
                <a:spcPts val="0"/>
              </a:spcBef>
              <a:spcAft>
                <a:spcPts val="0"/>
              </a:spcAft>
              <a:defRPr sz="1600" b="1" i="1" dirty="0" smtClean="0">
                <a:solidFill>
                  <a:schemeClr val="accent4"/>
                </a:solidFill>
                <a:latin typeface="+mj-lt"/>
                <a:cs typeface="+mn-cs"/>
              </a:defRPr>
            </a:lvl1pPr>
          </a:lstStyle>
          <a:p>
            <a:pPr>
              <a:defRPr/>
            </a:pPr>
            <a:r>
              <a:rPr lang="en-US"/>
              <a:t>Insert callout here. </a:t>
            </a:r>
          </a:p>
        </p:txBody>
      </p:sp>
      <p:sp>
        <p:nvSpPr>
          <p:cNvPr id="21" name="Text Placeholder 9"/>
          <p:cNvSpPr>
            <a:spLocks noGrp="1"/>
          </p:cNvSpPr>
          <p:nvPr>
            <p:ph type="body" sz="quarter" idx="33"/>
          </p:nvPr>
        </p:nvSpPr>
        <p:spPr>
          <a:xfrm>
            <a:off x="11468939" y="292300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2" name="Text Placeholder 9"/>
          <p:cNvSpPr>
            <a:spLocks noGrp="1"/>
          </p:cNvSpPr>
          <p:nvPr>
            <p:ph type="body" sz="quarter" idx="34"/>
          </p:nvPr>
        </p:nvSpPr>
        <p:spPr>
          <a:xfrm>
            <a:off x="10737419" y="145996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3" name="Text Placeholder 2"/>
          <p:cNvSpPr>
            <a:spLocks noGrp="1"/>
          </p:cNvSpPr>
          <p:nvPr>
            <p:ph type="body" sz="quarter" idx="35"/>
          </p:nvPr>
        </p:nvSpPr>
        <p:spPr>
          <a:xfrm>
            <a:off x="508001" y="1600200"/>
            <a:ext cx="8462433" cy="35136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タイトル プレースホルダー 1"/>
          <p:cNvSpPr>
            <a:spLocks noGrp="1"/>
          </p:cNvSpPr>
          <p:nvPr>
            <p:ph type="title" hasCustomPrompt="1"/>
          </p:nvPr>
        </p:nvSpPr>
        <p:spPr bwMode="auto">
          <a:xfrm>
            <a:off x="230718" y="234765"/>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24" name="Text Placeholder 14"/>
          <p:cNvSpPr>
            <a:spLocks noGrp="1"/>
          </p:cNvSpPr>
          <p:nvPr>
            <p:ph type="body" sz="quarter" idx="11" hasCustomPrompt="1"/>
          </p:nvPr>
        </p:nvSpPr>
        <p:spPr>
          <a:xfrm>
            <a:off x="369260" y="749054"/>
            <a:ext cx="8620225"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41326925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タイトル プレースホルダー 1"/>
          <p:cNvSpPr>
            <a:spLocks noGrp="1"/>
          </p:cNvSpPr>
          <p:nvPr>
            <p:ph type="title" hasCustomPrompt="1"/>
          </p:nvPr>
        </p:nvSpPr>
        <p:spPr bwMode="auto">
          <a:xfrm>
            <a:off x="230717" y="234765"/>
            <a:ext cx="11717443"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6" name="Text Placeholder 14"/>
          <p:cNvSpPr>
            <a:spLocks noGrp="1"/>
          </p:cNvSpPr>
          <p:nvPr>
            <p:ph type="body" sz="quarter" idx="11" hasCustomPrompt="1"/>
          </p:nvPr>
        </p:nvSpPr>
        <p:spPr>
          <a:xfrm>
            <a:off x="369259" y="749054"/>
            <a:ext cx="11578901"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42479015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7820673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E6C061E-EA2A-4013-917E-1D83C18805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119" cy="4797152"/>
          </a:xfrm>
          <a:custGeom>
            <a:avLst/>
            <a:gdLst>
              <a:gd name="connsiteX0" fmla="*/ 0 w 12192119"/>
              <a:gd name="connsiteY0" fmla="*/ 0 h 4797152"/>
              <a:gd name="connsiteX1" fmla="*/ 12192119 w 12192119"/>
              <a:gd name="connsiteY1" fmla="*/ 0 h 4797152"/>
              <a:gd name="connsiteX2" fmla="*/ 12192119 w 12192119"/>
              <a:gd name="connsiteY2" fmla="*/ 4797152 h 4797152"/>
              <a:gd name="connsiteX3" fmla="*/ 0 w 12192119"/>
              <a:gd name="connsiteY3" fmla="*/ 4797152 h 4797152"/>
            </a:gdLst>
            <a:ahLst/>
            <a:cxnLst>
              <a:cxn ang="0">
                <a:pos x="connsiteX0" y="connsiteY0"/>
              </a:cxn>
              <a:cxn ang="0">
                <a:pos x="connsiteX1" y="connsiteY1"/>
              </a:cxn>
              <a:cxn ang="0">
                <a:pos x="connsiteX2" y="connsiteY2"/>
              </a:cxn>
              <a:cxn ang="0">
                <a:pos x="connsiteX3" y="connsiteY3"/>
              </a:cxn>
            </a:cxnLst>
            <a:rect l="l" t="t" r="r" b="b"/>
            <a:pathLst>
              <a:path w="12192119" h="4797152">
                <a:moveTo>
                  <a:pt x="0" y="0"/>
                </a:moveTo>
                <a:lnTo>
                  <a:pt x="12192119" y="0"/>
                </a:lnTo>
                <a:lnTo>
                  <a:pt x="12192119" y="4797152"/>
                </a:lnTo>
                <a:lnTo>
                  <a:pt x="0" y="4797152"/>
                </a:lnTo>
                <a:close/>
              </a:path>
            </a:pathLst>
          </a:custGeom>
        </p:spPr>
      </p:pic>
      <p:sp>
        <p:nvSpPr>
          <p:cNvPr id="29" name="Rectangle 28">
            <a:extLst>
              <a:ext uri="{FF2B5EF4-FFF2-40B4-BE49-F238E27FC236}">
                <a16:creationId xmlns:a16="http://schemas.microsoft.com/office/drawing/2014/main" id="{4CCAC960-9725-4399-A729-301BFF53705E}"/>
              </a:ext>
            </a:extLst>
          </p:cNvPr>
          <p:cNvSpPr/>
          <p:nvPr userDrawn="1"/>
        </p:nvSpPr>
        <p:spPr>
          <a:xfrm>
            <a:off x="-152400" y="0"/>
            <a:ext cx="12344519" cy="4714043"/>
          </a:xfrm>
          <a:prstGeom prst="rect">
            <a:avLst/>
          </a:prstGeom>
          <a:gradFill flip="none" rotWithShape="1">
            <a:gsLst>
              <a:gs pos="12000">
                <a:schemeClr val="accent1">
                  <a:lumMod val="5000"/>
                  <a:lumOff val="95000"/>
                  <a:alpha val="0"/>
                </a:schemeClr>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grpSp>
        <p:nvGrpSpPr>
          <p:cNvPr id="2" name="Group 1"/>
          <p:cNvGrpSpPr/>
          <p:nvPr userDrawn="1"/>
        </p:nvGrpSpPr>
        <p:grpSpPr>
          <a:xfrm>
            <a:off x="9448800" y="420688"/>
            <a:ext cx="2362201" cy="779463"/>
            <a:chOff x="9448800" y="420688"/>
            <a:chExt cx="2362201" cy="779463"/>
          </a:xfrm>
          <a:solidFill>
            <a:schemeClr val="bg1"/>
          </a:solidFill>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 Inc. All rights reserved.</a:t>
            </a:r>
          </a:p>
        </p:txBody>
      </p:sp>
    </p:spTree>
    <p:extLst>
      <p:ext uri="{BB962C8B-B14F-4D97-AF65-F5344CB8AC3E}">
        <p14:creationId xmlns:p14="http://schemas.microsoft.com/office/powerpoint/2010/main" val="27338389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ivide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99038"/>
            <a:ext cx="12192000" cy="4059924"/>
          </a:xfrm>
          <a:prstGeom prst="rect">
            <a:avLst/>
          </a:prstGeom>
        </p:spPr>
      </p:pic>
      <p:sp>
        <p:nvSpPr>
          <p:cNvPr id="2" name="Rectangle 1"/>
          <p:cNvSpPr/>
          <p:nvPr userDrawn="1"/>
        </p:nvSpPr>
        <p:spPr>
          <a:xfrm>
            <a:off x="0" y="5396948"/>
            <a:ext cx="2951922" cy="146105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6" name="TextBox 12"/>
          <p:cNvSpPr txBox="1"/>
          <p:nvPr userDrawn="1"/>
        </p:nvSpPr>
        <p:spPr>
          <a:xfrm>
            <a:off x="188667" y="6593330"/>
            <a:ext cx="3149600" cy="123111"/>
          </a:xfrm>
          <a:prstGeom prst="rect">
            <a:avLst/>
          </a:prstGeom>
          <a:noFill/>
        </p:spPr>
        <p:txBody>
          <a:bodyPr tIns="0" bIns="0">
            <a:spAutoFit/>
          </a:bodyPr>
          <a:lstStyle/>
          <a:p>
            <a:pPr defTabSz="609555">
              <a:defRPr/>
            </a:pPr>
            <a:r>
              <a:rPr lang="en-US" altLang="ja-JP" sz="800" dirty="0">
                <a:solidFill>
                  <a:srgbClr val="FFFFFF"/>
                </a:solidFill>
                <a:ea typeface="HGPGothicE" charset="-128"/>
                <a:cs typeface="Meiryo UI" pitchFamily="50" charset="-128"/>
              </a:rPr>
              <a:t>© 2022 NTT DATA, Inc. All rights reserved.</a:t>
            </a:r>
          </a:p>
        </p:txBody>
      </p:sp>
      <p:sp>
        <p:nvSpPr>
          <p:cNvPr id="3" name="Title 2">
            <a:extLst>
              <a:ext uri="{FF2B5EF4-FFF2-40B4-BE49-F238E27FC236}">
                <a16:creationId xmlns:a16="http://schemas.microsoft.com/office/drawing/2014/main" id="{B58C53ED-BFD4-4E5F-8943-2616C37B778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416607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889000" y="1149350"/>
            <a:ext cx="10414000" cy="2324100"/>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1" sz="1800" b="0" i="0" u="none" strike="noStrike" kern="1200" cap="none" spc="0" normalizeH="0" baseline="0" noProof="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4177980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2020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2318835839"/>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ntents Slide B">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72188" y="0"/>
            <a:ext cx="11844000" cy="722902"/>
          </a:xfrm>
          <a:prstGeom prst="rect">
            <a:avLst/>
          </a:prstGeom>
        </p:spPr>
        <p:txBody>
          <a:bodyPr tIns="108000" anchor="ctr" anchorCtr="0">
            <a:normAutofit/>
          </a:bodyPr>
          <a:lstStyle>
            <a:lvl1pPr>
              <a:defRPr lang="ja-JP" altLang="en-US" sz="2400" b="1" spc="0">
                <a:solidFill>
                  <a:srgbClr val="6785C1"/>
                </a:solidFill>
                <a:latin typeface="Arial" panose="020B0604020202020204" pitchFamily="34" charset="0"/>
                <a:ea typeface="Meiryo UI" panose="020B0604030504040204" pitchFamily="50" charset="-128"/>
                <a:cs typeface="Arial" panose="020B0604020202020204" pitchFamily="34" charset="0"/>
              </a:defRPr>
            </a:lvl1pPr>
          </a:lstStyle>
          <a:p>
            <a:pPr marL="226468" marR="0" lvl="0" indent="-226468" latinLnBrk="0">
              <a:lnSpc>
                <a:spcPct val="100000"/>
              </a:lnSpc>
              <a:spcBef>
                <a:spcPct val="20000"/>
              </a:spcBef>
              <a:buClrTx/>
              <a:buSzTx/>
              <a:buFont typeface="+mj-lt"/>
              <a:buNone/>
              <a:tabLst/>
            </a:pPr>
            <a:r>
              <a:rPr kumimoji="1" lang="ja-JP" altLang="en-US"/>
              <a:t>［</a:t>
            </a:r>
            <a:r>
              <a:rPr kumimoji="1" lang="en-US" altLang="ja-JP"/>
              <a:t>Title</a:t>
            </a:r>
            <a:r>
              <a:rPr kumimoji="1" lang="ja-JP" altLang="en-US"/>
              <a:t>］</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537588" y="908050"/>
            <a:ext cx="11113200" cy="5256000"/>
          </a:xfrm>
          <a:prstGeom prst="rect">
            <a:avLst/>
          </a:prstGeom>
        </p:spPr>
        <p:txBody>
          <a:bodyPr/>
          <a:lstStyle>
            <a:lvl1pPr marL="0" indent="0">
              <a:buNone/>
              <a:defRPr sz="2000">
                <a:latin typeface="Arial" panose="020B0604020202020204" pitchFamily="34" charset="0"/>
                <a:ea typeface="Meiryo UI" panose="020B0604030504040204" pitchFamily="50" charset="-128"/>
                <a:cs typeface="Arial" panose="020B0604020202020204" pitchFamily="34" charset="0"/>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en-US" altLang="ja-JP"/>
              <a:t>Click and enter text.</a:t>
            </a:r>
            <a:endParaRPr kumimoji="1" lang="ja-JP" altLang="en-US"/>
          </a:p>
        </p:txBody>
      </p:sp>
      <p:sp>
        <p:nvSpPr>
          <p:cNvPr id="6" name="Rectangle 17"/>
          <p:cNvSpPr/>
          <p:nvPr userDrawn="1"/>
        </p:nvSpPr>
        <p:spPr>
          <a:xfrm>
            <a:off x="0" y="6434124"/>
            <a:ext cx="12192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Arial" panose="020B0604020202020204" pitchFamily="34" charset="0"/>
              <a:ea typeface="HGPGothicE" charset="-128"/>
              <a:cs typeface="Arial" panose="020B0604020202020204" pitchFamily="34" charset="0"/>
            </a:endParaRPr>
          </a:p>
        </p:txBody>
      </p:sp>
      <p:pic>
        <p:nvPicPr>
          <p:cNvPr id="7" name="図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76520" y="6503752"/>
            <a:ext cx="1178351" cy="296174"/>
          </a:xfrm>
          <a:prstGeom prst="rect">
            <a:avLst/>
          </a:prstGeom>
        </p:spPr>
      </p:pic>
      <p:sp>
        <p:nvSpPr>
          <p:cNvPr id="8" name="TextBox 12"/>
          <p:cNvSpPr txBox="1"/>
          <p:nvPr userDrawn="1"/>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dirty="0">
                <a:solidFill>
                  <a:schemeClr val="bg1"/>
                </a:solidFill>
                <a:latin typeface="Arial" panose="020B0604020202020204" pitchFamily="34" charset="0"/>
                <a:ea typeface="Meiryo UI" panose="020B0604030504040204" pitchFamily="50" charset="-128"/>
                <a:cs typeface="Arial" panose="020B0604020202020204" pitchFamily="34" charset="0"/>
              </a:rPr>
              <a:t>© 2022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rPr>
              <a:pPr algn="ctr" fontAlgn="auto">
                <a:spcBef>
                  <a:spcPts val="0"/>
                </a:spcBef>
                <a:spcAft>
                  <a:spcPts val="0"/>
                </a:spcAft>
                <a:defRPr/>
              </a:pPr>
              <a:t>‹#›</a:t>
            </a:fld>
            <a:endPar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1855628307"/>
      </p:ext>
    </p:extLst>
  </p:cSld>
  <p:clrMapOvr>
    <a:masterClrMapping/>
  </p:clrMapOvr>
  <p:extLst>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36244179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59838" y="320570"/>
            <a:ext cx="11459013" cy="451405"/>
          </a:xfrm>
          <a:noFill/>
          <a:ln>
            <a:noFill/>
          </a:ln>
        </p:spPr>
        <p:txBody>
          <a:bodyPr/>
          <a:lstStyle/>
          <a:p>
            <a:r>
              <a:rPr lang="en-US"/>
              <a:t>Click to Edit Master Title Style</a:t>
            </a:r>
          </a:p>
        </p:txBody>
      </p:sp>
    </p:spTree>
    <p:extLst>
      <p:ext uri="{BB962C8B-B14F-4D97-AF65-F5344CB8AC3E}">
        <p14:creationId xmlns:p14="http://schemas.microsoft.com/office/powerpoint/2010/main" val="27821869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C9CA7B-DFD4-44B5-8C60-D14B8CD1FB59}" type="datetimeFigureOut">
              <a:rPr kumimoji="0" lang="en-US"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6/21/2024</a:t>
            </a:fld>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93418E-B989-410D-8A0E-8FEFDB27EAE9}" type="slidenum">
              <a:rPr kumimoji="0" lang="en-IN"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674340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Slide - Human Blue">
    <p:bg>
      <p:bgPr>
        <a:solidFill>
          <a:schemeClr val="accent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ooter Placeholder 1">
            <a:extLst>
              <a:ext uri="{FF2B5EF4-FFF2-40B4-BE49-F238E27FC236}">
                <a16:creationId xmlns:a16="http://schemas.microsoft.com/office/drawing/2014/main" id="{1D060813-35FD-49A2-8E36-AEA23C17F61E}"/>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bg1"/>
                </a:solidFill>
              </a:defRPr>
            </a:lvl1pPr>
          </a:lstStyle>
          <a:p>
            <a:pPr defTabSz="609555"/>
            <a:r>
              <a:rPr lang="en-US" dirty="0"/>
              <a:t>© 2022 NTT DATA, Inc. All rights reserved.</a:t>
            </a:r>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pic>
        <p:nvPicPr>
          <p:cNvPr id="10" name="図 3">
            <a:extLst>
              <a:ext uri="{FF2B5EF4-FFF2-40B4-BE49-F238E27FC236}">
                <a16:creationId xmlns:a16="http://schemas.microsoft.com/office/drawing/2014/main" id="{78CDFFFE-8A2F-4C29-8DA0-25F65EDE81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76520" y="6481775"/>
            <a:ext cx="1178351" cy="296174"/>
          </a:xfrm>
          <a:prstGeom prst="rect">
            <a:avLst/>
          </a:prstGeom>
        </p:spPr>
      </p:pic>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962400" y="1295400"/>
            <a:ext cx="7543800" cy="4343400"/>
          </a:xfrm>
          <a:prstGeom prst="rect">
            <a:avLst/>
          </a:prstGeom>
        </p:spPr>
        <p:txBody>
          <a:bodyPr anchor="ctr"/>
          <a:lstStyle>
            <a:lvl1pPr marL="0" indent="0" algn="ctr">
              <a:buNone/>
              <a:defRPr>
                <a:solidFill>
                  <a:schemeClr val="bg1"/>
                </a:solidFill>
              </a:defRPr>
            </a:lvl1pPr>
            <a:lvl2pPr marL="609556" indent="0">
              <a:buNone/>
              <a:defRPr>
                <a:solidFill>
                  <a:schemeClr val="bg1"/>
                </a:solidFill>
              </a:defRPr>
            </a:lvl2pPr>
            <a:lvl3pPr marL="1219109" indent="0">
              <a:buNone/>
              <a:defRPr>
                <a:solidFill>
                  <a:schemeClr val="bg1"/>
                </a:solidFill>
              </a:defRPr>
            </a:lvl3pPr>
            <a:lvl4pPr marL="1828662" indent="0">
              <a:buNone/>
              <a:defRPr>
                <a:solidFill>
                  <a:schemeClr val="bg1"/>
                </a:solidFill>
              </a:defRPr>
            </a:lvl4pPr>
            <a:lvl5pPr marL="2438216" indent="0">
              <a:buNone/>
              <a:defRPr>
                <a:solidFill>
                  <a:schemeClr val="bg1"/>
                </a:solidFill>
              </a:defRPr>
            </a:lvl5pPr>
          </a:lstStyle>
          <a:p>
            <a:pPr lvl="0"/>
            <a:r>
              <a:rPr lang="en-US"/>
              <a:t>[Middle Title Page]</a:t>
            </a:r>
          </a:p>
        </p:txBody>
      </p:sp>
    </p:spTree>
    <p:extLst>
      <p:ext uri="{BB962C8B-B14F-4D97-AF65-F5344CB8AC3E}">
        <p14:creationId xmlns:p14="http://schemas.microsoft.com/office/powerpoint/2010/main" val="84951858"/>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142152211"/>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dirty="0"/>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dirty="0"/>
              <a:t>[Title]</a:t>
            </a:r>
          </a:p>
        </p:txBody>
      </p:sp>
    </p:spTree>
    <p:extLst>
      <p:ext uri="{BB962C8B-B14F-4D97-AF65-F5344CB8AC3E}">
        <p14:creationId xmlns:p14="http://schemas.microsoft.com/office/powerpoint/2010/main" val="431237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40486646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theme" Target="../theme/theme2.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image" Target="../media/image2.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image" Target="../media/image1.png"/><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2021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MSIPCMContentMarking" descr="{&quot;HashCode&quot;:-805422396,&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333847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hdr="0" dt="0"/>
  <p:txStyles>
    <p:titleStyle>
      <a:lvl1pPr algn="l" defTabSz="609555" rtl="0" eaLnBrk="1" fontAlgn="base" hangingPunct="1">
        <a:spcBef>
          <a:spcPct val="0"/>
        </a:spcBef>
        <a:spcAft>
          <a:spcPct val="0"/>
        </a:spcAft>
        <a:defRPr kumimoji="1" sz="2400" b="0" i="0" kern="1200" spc="0" baseline="0">
          <a:solidFill>
            <a:schemeClr val="tx1"/>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dirty="0">
                <a:solidFill>
                  <a:srgbClr val="FFFFFF"/>
                </a:solidFill>
                <a:ea typeface="HGPGothicE" charset="-128"/>
                <a:cs typeface="Meiryo UI" pitchFamily="50" charset="-128"/>
              </a:rPr>
              <a:t>© 2022 NTT DATA, Inc. All rights</a:t>
            </a:r>
            <a:r>
              <a:rPr kumimoji="0" lang="en-US" altLang="ja-JP" sz="800" baseline="0" dirty="0">
                <a:solidFill>
                  <a:srgbClr val="FFFFFF"/>
                </a:solidFill>
                <a:ea typeface="HGPGothicE" charset="-128"/>
                <a:cs typeface="Meiryo UI" pitchFamily="50" charset="-128"/>
              </a:rPr>
              <a:t> reserved.</a:t>
            </a:r>
            <a:endParaRPr kumimoji="0" lang="en-US" altLang="ja-JP" sz="800" dirty="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49"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MSIPCMContentMarking" descr="{&quot;HashCode&quot;:-805422396,&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5837274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00800"/>
            <a:ext cx="12192000" cy="45812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pic>
        <p:nvPicPr>
          <p:cNvPr id="4" name="図 3"/>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776520" y="6481775"/>
            <a:ext cx="1178351" cy="296174"/>
          </a:xfrm>
          <a:prstGeom prst="rect">
            <a:avLst/>
          </a:prstGeom>
        </p:spPr>
      </p:pic>
      <p:pic>
        <p:nvPicPr>
          <p:cNvPr id="20" name="図 19"/>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 y="5486400"/>
            <a:ext cx="762000" cy="1371601"/>
          </a:xfrm>
          <a:prstGeom prst="rect">
            <a:avLst/>
          </a:prstGeom>
        </p:spPr>
      </p:pic>
      <p:sp>
        <p:nvSpPr>
          <p:cNvPr id="16" name="Footer Placeholder 1">
            <a:extLst>
              <a:ext uri="{FF2B5EF4-FFF2-40B4-BE49-F238E27FC236}">
                <a16:creationId xmlns:a16="http://schemas.microsoft.com/office/drawing/2014/main" id="{F1B08FBC-0754-4A22-9FF6-E1EB2B13AEEE}"/>
              </a:ext>
            </a:extLst>
          </p:cNvPr>
          <p:cNvSpPr>
            <a:spLocks noGrp="1"/>
          </p:cNvSpPr>
          <p:nvPr>
            <p:ph type="ftr" sz="quarter" idx="3"/>
          </p:nvPr>
        </p:nvSpPr>
        <p:spPr>
          <a:xfrm>
            <a:off x="609600" y="6556248"/>
            <a:ext cx="2194560" cy="182880"/>
          </a:xfrm>
          <a:prstGeom prst="rect">
            <a:avLst/>
          </a:prstGeom>
        </p:spPr>
        <p:txBody>
          <a:bodyPr anchor="ctr"/>
          <a:lstStyle>
            <a:lvl1pPr>
              <a:defRPr sz="800">
                <a:solidFill>
                  <a:schemeClr val="bg1"/>
                </a:solidFill>
              </a:defRPr>
            </a:lvl1pPr>
          </a:lstStyle>
          <a:p>
            <a:pPr defTabSz="609555"/>
            <a:r>
              <a:rPr lang="en-US" dirty="0"/>
              <a:t>© 2022 NTT DATA, Inc. All rights reserved.</a:t>
            </a:r>
          </a:p>
        </p:txBody>
      </p:sp>
      <p:sp>
        <p:nvSpPr>
          <p:cNvPr id="17" name="Slide Number Placeholder 2">
            <a:extLst>
              <a:ext uri="{FF2B5EF4-FFF2-40B4-BE49-F238E27FC236}">
                <a16:creationId xmlns:a16="http://schemas.microsoft.com/office/drawing/2014/main" id="{5F5690AF-F9D3-41D0-AF84-4591497DC2CB}"/>
              </a:ext>
            </a:extLst>
          </p:cNvPr>
          <p:cNvSpPr>
            <a:spLocks noGrp="1"/>
          </p:cNvSpPr>
          <p:nvPr>
            <p:ph type="sldNum" sz="quarter" idx="4"/>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2" name="MSIPCMContentMarking" descr="{&quot;HashCode&quot;:-805422396,&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29702865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1/relationships/webextension" Target="../webextensions/webextension1.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CA45BE-FACA-4C77-A6EE-2F46D8414AD5}"/>
              </a:ext>
            </a:extLst>
          </p:cNvPr>
          <p:cNvSpPr>
            <a:spLocks noGrp="1"/>
          </p:cNvSpPr>
          <p:nvPr>
            <p:ph type="body" idx="16"/>
          </p:nvPr>
        </p:nvSpPr>
        <p:spPr>
          <a:xfrm>
            <a:off x="3886200" y="4459603"/>
            <a:ext cx="7696200" cy="997200"/>
          </a:xfrm>
        </p:spPr>
        <p:txBody>
          <a:bodyPr>
            <a:noAutofit/>
          </a:bodyPr>
          <a:lstStyle/>
          <a:p>
            <a:endParaRPr lang="en-US" sz="2000" dirty="0"/>
          </a:p>
          <a:p>
            <a:r>
              <a:rPr lang="en-US" sz="2000" dirty="0"/>
              <a:t>Payment Flow Overview</a:t>
            </a:r>
            <a:endParaRPr lang="en-US" sz="2000" b="1" dirty="0"/>
          </a:p>
        </p:txBody>
      </p:sp>
      <p:sp>
        <p:nvSpPr>
          <p:cNvPr id="5" name="Text Placeholder 2">
            <a:extLst>
              <a:ext uri="{FF2B5EF4-FFF2-40B4-BE49-F238E27FC236}">
                <a16:creationId xmlns:a16="http://schemas.microsoft.com/office/drawing/2014/main" id="{F898B6FD-B07A-4A65-8BFE-C037F155682B}"/>
              </a:ext>
            </a:extLst>
          </p:cNvPr>
          <p:cNvSpPr>
            <a:spLocks noGrp="1"/>
          </p:cNvSpPr>
          <p:nvPr>
            <p:ph type="body" idx="17"/>
          </p:nvPr>
        </p:nvSpPr>
        <p:spPr>
          <a:xfrm>
            <a:off x="3886200" y="5294895"/>
            <a:ext cx="7696200" cy="792088"/>
          </a:xfrm>
        </p:spPr>
        <p:txBody>
          <a:bodyPr>
            <a:normAutofit/>
          </a:bodyPr>
          <a:lstStyle/>
          <a:p>
            <a:r>
              <a:rPr lang="en-US" baseline="30000" dirty="0"/>
              <a:t>  </a:t>
            </a:r>
            <a:endParaRPr lang="en-US" dirty="0"/>
          </a:p>
          <a:p>
            <a:r>
              <a:rPr lang="en-US" dirty="0"/>
              <a:t>July 21, 2023</a:t>
            </a:r>
          </a:p>
          <a:p>
            <a:endParaRPr lang="en-US" dirty="0"/>
          </a:p>
          <a:p>
            <a:endParaRPr lang="en-US" dirty="0"/>
          </a:p>
        </p:txBody>
      </p:sp>
      <p:sp>
        <p:nvSpPr>
          <p:cNvPr id="3" name="Rectangle 2">
            <a:extLst>
              <a:ext uri="{FF2B5EF4-FFF2-40B4-BE49-F238E27FC236}">
                <a16:creationId xmlns:a16="http://schemas.microsoft.com/office/drawing/2014/main" id="{B2F50D83-73A2-8E75-A7A9-5497CDFC11B4}"/>
              </a:ext>
            </a:extLst>
          </p:cNvPr>
          <p:cNvSpPr/>
          <p:nvPr/>
        </p:nvSpPr>
        <p:spPr>
          <a:xfrm>
            <a:off x="3886200" y="6292095"/>
            <a:ext cx="4247707" cy="510363"/>
          </a:xfrm>
          <a:prstGeom prst="rect">
            <a:avLst/>
          </a:prstGeom>
          <a:solidFill>
            <a:schemeClr val="bg2">
              <a:lumMod val="7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sz="1600" dirty="0"/>
              <a:t>Prepared by: Rohit Kherde</a:t>
            </a:r>
          </a:p>
          <a:p>
            <a:r>
              <a:rPr kumimoji="1" lang="en-US" sz="1600" dirty="0" err="1"/>
              <a:t>Email:rohitprakash.Kherde@nttdata.com</a:t>
            </a:r>
            <a:endParaRPr kumimoji="1" lang="en-IN" sz="1400" dirty="0"/>
          </a:p>
        </p:txBody>
      </p:sp>
    </p:spTree>
    <p:extLst>
      <p:ext uri="{BB962C8B-B14F-4D97-AF65-F5344CB8AC3E}">
        <p14:creationId xmlns:p14="http://schemas.microsoft.com/office/powerpoint/2010/main" val="1682931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B15A-1762-06B9-2DF1-C0862511930A}"/>
              </a:ext>
            </a:extLst>
          </p:cNvPr>
          <p:cNvSpPr>
            <a:spLocks noGrp="1"/>
          </p:cNvSpPr>
          <p:nvPr>
            <p:ph type="title"/>
          </p:nvPr>
        </p:nvSpPr>
        <p:spPr/>
        <p:txBody>
          <a:bodyPr/>
          <a:lstStyle/>
          <a:p>
            <a:r>
              <a:rPr lang="en-US" dirty="0"/>
              <a:t>Glossary</a:t>
            </a:r>
          </a:p>
        </p:txBody>
      </p:sp>
      <p:graphicFrame>
        <p:nvGraphicFramePr>
          <p:cNvPr id="8" name="Table 7">
            <a:extLst>
              <a:ext uri="{FF2B5EF4-FFF2-40B4-BE49-F238E27FC236}">
                <a16:creationId xmlns:a16="http://schemas.microsoft.com/office/drawing/2014/main" id="{75D15EC0-5525-21E2-A642-0799705019EF}"/>
              </a:ext>
            </a:extLst>
          </p:cNvPr>
          <p:cNvGraphicFramePr>
            <a:graphicFrameLocks noGrp="1"/>
          </p:cNvGraphicFramePr>
          <p:nvPr>
            <p:extLst>
              <p:ext uri="{D42A27DB-BD31-4B8C-83A1-F6EECF244321}">
                <p14:modId xmlns:p14="http://schemas.microsoft.com/office/powerpoint/2010/main" val="4001210242"/>
              </p:ext>
            </p:extLst>
          </p:nvPr>
        </p:nvGraphicFramePr>
        <p:xfrm>
          <a:off x="349321" y="595900"/>
          <a:ext cx="11507057" cy="5702156"/>
        </p:xfrm>
        <a:graphic>
          <a:graphicData uri="http://schemas.openxmlformats.org/drawingml/2006/table">
            <a:tbl>
              <a:tblPr>
                <a:tableStyleId>{5C22544A-7EE6-4342-B048-85BDC9FD1C3A}</a:tableStyleId>
              </a:tblPr>
              <a:tblGrid>
                <a:gridCol w="1022367">
                  <a:extLst>
                    <a:ext uri="{9D8B030D-6E8A-4147-A177-3AD203B41FA5}">
                      <a16:colId xmlns:a16="http://schemas.microsoft.com/office/drawing/2014/main" val="3861108220"/>
                    </a:ext>
                  </a:extLst>
                </a:gridCol>
                <a:gridCol w="10484690">
                  <a:extLst>
                    <a:ext uri="{9D8B030D-6E8A-4147-A177-3AD203B41FA5}">
                      <a16:colId xmlns:a16="http://schemas.microsoft.com/office/drawing/2014/main" val="295028918"/>
                    </a:ext>
                  </a:extLst>
                </a:gridCol>
              </a:tblGrid>
              <a:tr h="146460">
                <a:tc>
                  <a:txBody>
                    <a:bodyPr/>
                    <a:lstStyle/>
                    <a:p>
                      <a:pPr algn="l" fontAlgn="ctr"/>
                      <a:r>
                        <a:rPr lang="en-US" sz="600" u="none" strike="noStrike">
                          <a:effectLst/>
                        </a:rPr>
                        <a:t>SWIFT</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Society for Worldwide Interbank Financial Telecommunications</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656063111"/>
                  </a:ext>
                </a:extLst>
              </a:tr>
              <a:tr h="239217">
                <a:tc>
                  <a:txBody>
                    <a:bodyPr/>
                    <a:lstStyle/>
                    <a:p>
                      <a:pPr algn="l" fontAlgn="ctr"/>
                      <a:r>
                        <a:rPr lang="en-US" sz="600" u="none" strike="noStrike">
                          <a:effectLst/>
                        </a:rPr>
                        <a:t>MT 101</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Message Type 101 is a request for transfer message send by bank on behalf of the customer to initiate a customer credit transfer</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3232427770"/>
                  </a:ext>
                </a:extLst>
              </a:tr>
              <a:tr h="239217">
                <a:tc>
                  <a:txBody>
                    <a:bodyPr/>
                    <a:lstStyle/>
                    <a:p>
                      <a:pPr algn="l" fontAlgn="ctr"/>
                      <a:r>
                        <a:rPr lang="en-US" sz="600" u="none" strike="noStrike">
                          <a:effectLst/>
                        </a:rPr>
                        <a:t>MT 103</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Message Type 103 is a specific format used on SWIFT payment system to send cross border messages between financial institutions for customer cash transfers.</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575465443"/>
                  </a:ext>
                </a:extLst>
              </a:tr>
              <a:tr h="239217">
                <a:tc>
                  <a:txBody>
                    <a:bodyPr/>
                    <a:lstStyle/>
                    <a:p>
                      <a:pPr algn="l" fontAlgn="ctr"/>
                      <a:r>
                        <a:rPr lang="en-US" sz="600" u="none" strike="noStrike">
                          <a:effectLst/>
                        </a:rPr>
                        <a:t>FINPlus</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FINplus is Service that enables financial institutions to exchange the ISO 20022 messages for securities and payments in a secure, cost effective and reliable way. </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85332458"/>
                  </a:ext>
                </a:extLst>
              </a:tr>
              <a:tr h="146460">
                <a:tc>
                  <a:txBody>
                    <a:bodyPr/>
                    <a:lstStyle/>
                    <a:p>
                      <a:pPr algn="l" fontAlgn="ctr"/>
                      <a:r>
                        <a:rPr lang="en-US" sz="600" u="none" strike="noStrike">
                          <a:effectLst/>
                        </a:rPr>
                        <a:t>pacs</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Payment Clearing and Settlement</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1916086853"/>
                  </a:ext>
                </a:extLst>
              </a:tr>
              <a:tr h="146460">
                <a:tc>
                  <a:txBody>
                    <a:bodyPr/>
                    <a:lstStyle/>
                    <a:p>
                      <a:pPr algn="l" fontAlgn="ctr"/>
                      <a:r>
                        <a:rPr lang="en-US" sz="600" u="none" strike="noStrike">
                          <a:effectLst/>
                        </a:rPr>
                        <a:t>pain</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Payment Initiation</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1061219001"/>
                  </a:ext>
                </a:extLst>
              </a:tr>
              <a:tr h="146460">
                <a:tc>
                  <a:txBody>
                    <a:bodyPr/>
                    <a:lstStyle/>
                    <a:p>
                      <a:pPr algn="l" fontAlgn="ctr"/>
                      <a:r>
                        <a:rPr lang="en-US" sz="600" u="none" strike="noStrike">
                          <a:effectLst/>
                        </a:rPr>
                        <a:t>Camt</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Cash Management</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4162590604"/>
                  </a:ext>
                </a:extLst>
              </a:tr>
              <a:tr h="146460">
                <a:tc>
                  <a:txBody>
                    <a:bodyPr/>
                    <a:lstStyle/>
                    <a:p>
                      <a:pPr algn="l" fontAlgn="ctr"/>
                      <a:r>
                        <a:rPr lang="en-US" sz="600" u="none" strike="noStrike">
                          <a:effectLst/>
                        </a:rPr>
                        <a:t>pacs.008</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Credit Transfer</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242162647"/>
                  </a:ext>
                </a:extLst>
              </a:tr>
              <a:tr h="146460">
                <a:tc>
                  <a:txBody>
                    <a:bodyPr/>
                    <a:lstStyle/>
                    <a:p>
                      <a:pPr algn="l" fontAlgn="ctr"/>
                      <a:r>
                        <a:rPr lang="en-US" sz="600" u="none" strike="noStrike">
                          <a:effectLst/>
                        </a:rPr>
                        <a:t>pain.002</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CustomerPaymentStatusReport</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1159174068"/>
                  </a:ext>
                </a:extLst>
              </a:tr>
              <a:tr h="146460">
                <a:tc>
                  <a:txBody>
                    <a:bodyPr/>
                    <a:lstStyle/>
                    <a:p>
                      <a:pPr algn="l" fontAlgn="ctr"/>
                      <a:r>
                        <a:rPr lang="en-US" sz="600" u="none" strike="noStrike">
                          <a:effectLst/>
                        </a:rPr>
                        <a:t>pain.008</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 CustomerDirectDebitInitiation</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4102607110"/>
                  </a:ext>
                </a:extLst>
              </a:tr>
              <a:tr h="146460">
                <a:tc>
                  <a:txBody>
                    <a:bodyPr/>
                    <a:lstStyle/>
                    <a:p>
                      <a:pPr algn="l" fontAlgn="ctr"/>
                      <a:r>
                        <a:rPr lang="en-US" sz="600" u="none" strike="noStrike">
                          <a:effectLst/>
                        </a:rPr>
                        <a:t>camt.053</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BankToCustomerStatement</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1601105196"/>
                  </a:ext>
                </a:extLst>
              </a:tr>
              <a:tr h="239217">
                <a:tc>
                  <a:txBody>
                    <a:bodyPr/>
                    <a:lstStyle/>
                    <a:p>
                      <a:pPr algn="l" fontAlgn="ctr"/>
                      <a:r>
                        <a:rPr lang="en-GB" sz="600" u="none" strike="noStrike">
                          <a:effectLst/>
                        </a:rPr>
                        <a:t>Debtor</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Party that owes an amount of money to the (ultimate) creditor. In the context of the payment model, the debtor is also the debit account owner.</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1681412721"/>
                  </a:ext>
                </a:extLst>
              </a:tr>
              <a:tr h="239217">
                <a:tc>
                  <a:txBody>
                    <a:bodyPr/>
                    <a:lstStyle/>
                    <a:p>
                      <a:pPr algn="l" fontAlgn="ctr"/>
                      <a:r>
                        <a:rPr lang="en-GB" sz="600" u="none" strike="noStrike">
                          <a:effectLst/>
                        </a:rPr>
                        <a:t>Creditor</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Party to which an amount of money is due. In the context of the payment model, the creditor is also the credit account owner.</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2935370974"/>
                  </a:ext>
                </a:extLst>
              </a:tr>
              <a:tr h="239217">
                <a:tc>
                  <a:txBody>
                    <a:bodyPr/>
                    <a:lstStyle/>
                    <a:p>
                      <a:pPr algn="l" fontAlgn="ctr"/>
                      <a:r>
                        <a:rPr lang="en-GB" sz="600" u="none" strike="noStrike">
                          <a:effectLst/>
                        </a:rPr>
                        <a:t>Ultimate Debtor</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Ultimate party that owes an amount of money to the (ultimate) creditor.</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571881598"/>
                  </a:ext>
                </a:extLst>
              </a:tr>
              <a:tr h="239217">
                <a:tc>
                  <a:txBody>
                    <a:bodyPr/>
                    <a:lstStyle/>
                    <a:p>
                      <a:pPr algn="l" fontAlgn="ctr"/>
                      <a:r>
                        <a:rPr lang="en-GB" sz="600" u="none" strike="noStrike">
                          <a:effectLst/>
                        </a:rPr>
                        <a:t>Ultimate Creditor</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Ultimate party to which an amount of money is due.</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86917476"/>
                  </a:ext>
                </a:extLst>
              </a:tr>
              <a:tr h="239217">
                <a:tc>
                  <a:txBody>
                    <a:bodyPr/>
                    <a:lstStyle/>
                    <a:p>
                      <a:pPr algn="l" fontAlgn="ctr"/>
                      <a:r>
                        <a:rPr lang="en-GB" sz="600" u="none" strike="noStrike">
                          <a:effectLst/>
                        </a:rPr>
                        <a:t>Debtor Agent</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Financial institution servicing an account for the debtor.</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1821761160"/>
                  </a:ext>
                </a:extLst>
              </a:tr>
              <a:tr h="239217">
                <a:tc>
                  <a:txBody>
                    <a:bodyPr/>
                    <a:lstStyle/>
                    <a:p>
                      <a:pPr algn="l" fontAlgn="ctr"/>
                      <a:r>
                        <a:rPr lang="en-GB" sz="600" u="none" strike="noStrike">
                          <a:effectLst/>
                        </a:rPr>
                        <a:t>Creditor Agent</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Financial institution servicing an account for the creditor.</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2333050164"/>
                  </a:ext>
                </a:extLst>
              </a:tr>
              <a:tr h="239217">
                <a:tc>
                  <a:txBody>
                    <a:bodyPr/>
                    <a:lstStyle/>
                    <a:p>
                      <a:pPr algn="l" fontAlgn="ctr"/>
                      <a:r>
                        <a:rPr lang="en-GB" sz="600" u="none" strike="noStrike">
                          <a:effectLst/>
                        </a:rPr>
                        <a:t>Forwarding Agent</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Financial institution that receives the instruction from the initiating party and forwards it to the next agent in the payment chain for execution.</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3969301071"/>
                  </a:ext>
                </a:extLst>
              </a:tr>
              <a:tr h="239217">
                <a:tc>
                  <a:txBody>
                    <a:bodyPr/>
                    <a:lstStyle/>
                    <a:p>
                      <a:pPr algn="l" fontAlgn="ctr"/>
                      <a:r>
                        <a:rPr lang="en-GB" sz="600" u="none" strike="noStrike">
                          <a:effectLst/>
                        </a:rPr>
                        <a:t>Initiating Party</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Party initiating the payment to an agent. In the payment context, this can either be the debtor (in a credit transfer), the creditor (in a direct debit), or a party that initiates the payment on behalf of the debtor or creditor. </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833360679"/>
                  </a:ext>
                </a:extLst>
              </a:tr>
              <a:tr h="239217">
                <a:tc>
                  <a:txBody>
                    <a:bodyPr/>
                    <a:lstStyle/>
                    <a:p>
                      <a:pPr algn="l" fontAlgn="ctr"/>
                      <a:r>
                        <a:rPr lang="en-GB" sz="600" u="none" strike="noStrike">
                          <a:effectLst/>
                        </a:rPr>
                        <a:t>Account Owner</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Party that legally owns the account.</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794383901"/>
                  </a:ext>
                </a:extLst>
              </a:tr>
              <a:tr h="239217">
                <a:tc>
                  <a:txBody>
                    <a:bodyPr/>
                    <a:lstStyle/>
                    <a:p>
                      <a:pPr algn="l" fontAlgn="ctr"/>
                      <a:r>
                        <a:rPr lang="en-GB" sz="600" u="none" strike="noStrike">
                          <a:effectLst/>
                        </a:rPr>
                        <a:t>Account Servicer</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Party that manages the account on behalf of the account owner, that is manages the registration and booking of entries on the account, calculates balances on the account and provides information about the account.</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183427238"/>
                  </a:ext>
                </a:extLst>
              </a:tr>
              <a:tr h="590719">
                <a:tc>
                  <a:txBody>
                    <a:bodyPr/>
                    <a:lstStyle/>
                    <a:p>
                      <a:pPr algn="l" fontAlgn="ctr"/>
                      <a:r>
                        <a:rPr lang="en-US" sz="600" u="none" strike="noStrike">
                          <a:effectLst/>
                        </a:rPr>
                        <a:t>Payment Clearing Agent (Instructing Agent)</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Agent that instructs the next party in the payment chain to carry out the payment/instruction. </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3637832485"/>
                  </a:ext>
                </a:extLst>
              </a:tr>
              <a:tr h="590719">
                <a:tc>
                  <a:txBody>
                    <a:bodyPr/>
                    <a:lstStyle/>
                    <a:p>
                      <a:pPr algn="l" fontAlgn="ctr"/>
                      <a:r>
                        <a:rPr lang="en-US" sz="600" u="none" strike="noStrike">
                          <a:effectLst/>
                        </a:rPr>
                        <a:t>Payment Settlement Agent Instructed Agent) </a:t>
                      </a:r>
                      <a:endParaRPr lang="en-US"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a:effectLst/>
                        </a:rPr>
                        <a:t>Agent that executes the instruction upon the request of the previous party in the chain (either an agreement party, or a clearing agent). </a:t>
                      </a:r>
                      <a:endParaRPr lang="en-US" sz="600" b="0" i="0" u="none" strike="noStrike">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899646347"/>
                  </a:ext>
                </a:extLst>
              </a:tr>
              <a:tr h="239217">
                <a:tc>
                  <a:txBody>
                    <a:bodyPr/>
                    <a:lstStyle/>
                    <a:p>
                      <a:pPr algn="l" fontAlgn="ctr"/>
                      <a:r>
                        <a:rPr lang="en-GB" sz="600" u="none" strike="noStrike">
                          <a:effectLst/>
                        </a:rPr>
                        <a:t>Intermediary Agent</a:t>
                      </a:r>
                      <a:endParaRPr lang="en-GB" sz="600" b="0" i="0" u="none" strike="noStrike">
                        <a:solidFill>
                          <a:srgbClr val="000000"/>
                        </a:solidFill>
                        <a:effectLst/>
                        <a:latin typeface="Arial" panose="020B0604020202020204" pitchFamily="34" charset="0"/>
                      </a:endParaRPr>
                    </a:p>
                  </a:txBody>
                  <a:tcPr marL="4110" marR="4110" marT="4110" marB="0" anchor="ctr"/>
                </a:tc>
                <a:tc>
                  <a:txBody>
                    <a:bodyPr/>
                    <a:lstStyle/>
                    <a:p>
                      <a:pPr algn="l" fontAlgn="ctr"/>
                      <a:r>
                        <a:rPr lang="en-US" sz="600" u="none" strike="noStrike" dirty="0">
                          <a:effectLst/>
                        </a:rPr>
                        <a:t>Agent between the debtor's agent and the creditor's agent. There can be several intermediary agents specified for the execution of a payment.</a:t>
                      </a:r>
                      <a:endParaRPr lang="en-US" sz="600" b="0" i="0" u="none" strike="noStrike" dirty="0">
                        <a:solidFill>
                          <a:srgbClr val="000000"/>
                        </a:solidFill>
                        <a:effectLst/>
                        <a:latin typeface="Arial" panose="020B0604020202020204" pitchFamily="34" charset="0"/>
                      </a:endParaRPr>
                    </a:p>
                  </a:txBody>
                  <a:tcPr marL="4110" marR="4110" marT="4110" marB="0" anchor="ctr"/>
                </a:tc>
                <a:extLst>
                  <a:ext uri="{0D108BD9-81ED-4DB2-BD59-A6C34878D82A}">
                    <a16:rowId xmlns:a16="http://schemas.microsoft.com/office/drawing/2014/main" val="3124529445"/>
                  </a:ext>
                </a:extLst>
              </a:tr>
            </a:tbl>
          </a:graphicData>
        </a:graphic>
      </p:graphicFrame>
    </p:spTree>
    <p:extLst>
      <p:ext uri="{BB962C8B-B14F-4D97-AF65-F5344CB8AC3E}">
        <p14:creationId xmlns:p14="http://schemas.microsoft.com/office/powerpoint/2010/main" val="353502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332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E37E-FD5B-EE8B-1514-FEC589D23573}"/>
              </a:ext>
            </a:extLst>
          </p:cNvPr>
          <p:cNvSpPr>
            <a:spLocks noGrp="1"/>
          </p:cNvSpPr>
          <p:nvPr>
            <p:ph type="title"/>
          </p:nvPr>
        </p:nvSpPr>
        <p:spPr/>
        <p:txBody>
          <a:bodyPr/>
          <a:lstStyle/>
          <a:p>
            <a:r>
              <a:rPr lang="en-US" dirty="0"/>
              <a:t>CHAPS Payment System</a:t>
            </a:r>
          </a:p>
        </p:txBody>
      </p:sp>
      <p:pic>
        <p:nvPicPr>
          <p:cNvPr id="5" name="Picture 4">
            <a:extLst>
              <a:ext uri="{FF2B5EF4-FFF2-40B4-BE49-F238E27FC236}">
                <a16:creationId xmlns:a16="http://schemas.microsoft.com/office/drawing/2014/main" id="{D9F0E372-F1B6-1F50-A576-EE66B1BF8917}"/>
              </a:ext>
            </a:extLst>
          </p:cNvPr>
          <p:cNvPicPr>
            <a:picLocks noChangeAspect="1"/>
          </p:cNvPicPr>
          <p:nvPr/>
        </p:nvPicPr>
        <p:blipFill>
          <a:blip r:embed="rId2"/>
          <a:stretch>
            <a:fillRect/>
          </a:stretch>
        </p:blipFill>
        <p:spPr>
          <a:xfrm>
            <a:off x="0" y="1357751"/>
            <a:ext cx="12192000" cy="5046623"/>
          </a:xfrm>
          <a:prstGeom prst="rect">
            <a:avLst/>
          </a:prstGeom>
        </p:spPr>
      </p:pic>
    </p:spTree>
    <p:extLst>
      <p:ext uri="{BB962C8B-B14F-4D97-AF65-F5344CB8AC3E}">
        <p14:creationId xmlns:p14="http://schemas.microsoft.com/office/powerpoint/2010/main" val="278084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6F7F5BB-2E89-441F-9429-94BB3513BE97}"/>
              </a:ext>
            </a:extLst>
          </p:cNvPr>
          <p:cNvSpPr/>
          <p:nvPr/>
        </p:nvSpPr>
        <p:spPr>
          <a:xfrm>
            <a:off x="6619684" y="5884060"/>
            <a:ext cx="5269350" cy="7889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Title 1">
            <a:extLst>
              <a:ext uri="{FF2B5EF4-FFF2-40B4-BE49-F238E27FC236}">
                <a16:creationId xmlns:a16="http://schemas.microsoft.com/office/drawing/2014/main" id="{5FF12289-C127-4D97-9919-AE0722FF3C9E}"/>
              </a:ext>
            </a:extLst>
          </p:cNvPr>
          <p:cNvSpPr txBox="1">
            <a:spLocks/>
          </p:cNvSpPr>
          <p:nvPr/>
        </p:nvSpPr>
        <p:spPr>
          <a:xfrm>
            <a:off x="381000" y="1182317"/>
            <a:ext cx="10374249" cy="457199"/>
          </a:xfrm>
          <a:prstGeom prst="rect">
            <a:avLst/>
          </a:prstGeom>
        </p:spPr>
        <p:txBody>
          <a:bodyPr vert="horz" lIns="0" tIns="45720" rIns="0" bIns="45720" rtlCol="0" anchor="t">
            <a:noAutofit/>
          </a:bodyPr>
          <a:lstStyle>
            <a:lvl1pPr algn="l" defTabSz="914400" rtl="0" eaLnBrk="1" latinLnBrk="0" hangingPunct="1">
              <a:lnSpc>
                <a:spcPct val="100000"/>
              </a:lnSpc>
              <a:spcBef>
                <a:spcPct val="0"/>
              </a:spcBef>
              <a:buNone/>
              <a:defRPr sz="2400" kern="1200">
                <a:solidFill>
                  <a:schemeClr val="tx1"/>
                </a:solidFill>
                <a:latin typeface="Arial" panose="020B0604020202020204" pitchFamily="34" charset="0"/>
                <a:ea typeface="+mj-ea"/>
                <a:cs typeface="+mj-cs"/>
              </a:defRPr>
            </a:lvl1pPr>
          </a:lstStyle>
          <a:p>
            <a:endParaRPr lang="en-US" sz="1800"/>
          </a:p>
        </p:txBody>
      </p:sp>
      <p:sp>
        <p:nvSpPr>
          <p:cNvPr id="4" name="Title 3">
            <a:extLst>
              <a:ext uri="{FF2B5EF4-FFF2-40B4-BE49-F238E27FC236}">
                <a16:creationId xmlns:a16="http://schemas.microsoft.com/office/drawing/2014/main" id="{E3BBA160-38F6-B853-1D77-A1A95DB2798F}"/>
              </a:ext>
            </a:extLst>
          </p:cNvPr>
          <p:cNvSpPr>
            <a:spLocks noGrp="1"/>
          </p:cNvSpPr>
          <p:nvPr>
            <p:ph type="title"/>
          </p:nvPr>
        </p:nvSpPr>
        <p:spPr/>
        <p:txBody>
          <a:bodyPr/>
          <a:lstStyle/>
          <a:p>
            <a:r>
              <a:rPr lang="en-US" dirty="0"/>
              <a:t>SWIFT MT Message Flow</a:t>
            </a:r>
          </a:p>
        </p:txBody>
      </p:sp>
      <p:pic>
        <p:nvPicPr>
          <p:cNvPr id="6" name="Picture 5">
            <a:extLst>
              <a:ext uri="{FF2B5EF4-FFF2-40B4-BE49-F238E27FC236}">
                <a16:creationId xmlns:a16="http://schemas.microsoft.com/office/drawing/2014/main" id="{F3CB8FBB-FCF2-765E-E997-5F78642D8D40}"/>
              </a:ext>
            </a:extLst>
          </p:cNvPr>
          <p:cNvPicPr>
            <a:picLocks noChangeAspect="1"/>
          </p:cNvPicPr>
          <p:nvPr/>
        </p:nvPicPr>
        <p:blipFill>
          <a:blip r:embed="rId3"/>
          <a:stretch>
            <a:fillRect/>
          </a:stretch>
        </p:blipFill>
        <p:spPr>
          <a:xfrm>
            <a:off x="566737" y="722376"/>
            <a:ext cx="9686925" cy="5648325"/>
          </a:xfrm>
          <a:prstGeom prst="rect">
            <a:avLst/>
          </a:prstGeom>
        </p:spPr>
      </p:pic>
    </p:spTree>
    <p:extLst>
      <p:ext uri="{BB962C8B-B14F-4D97-AF65-F5344CB8AC3E}">
        <p14:creationId xmlns:p14="http://schemas.microsoft.com/office/powerpoint/2010/main" val="2585703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FE116-0401-D0BB-4C94-1B0C55B9DE14}"/>
              </a:ext>
            </a:extLst>
          </p:cNvPr>
          <p:cNvSpPr>
            <a:spLocks noGrp="1"/>
          </p:cNvSpPr>
          <p:nvPr>
            <p:ph type="title"/>
          </p:nvPr>
        </p:nvSpPr>
        <p:spPr>
          <a:xfrm>
            <a:off x="439971" y="89453"/>
            <a:ext cx="11841480" cy="722376"/>
          </a:xfrm>
        </p:spPr>
        <p:txBody>
          <a:bodyPr/>
          <a:lstStyle/>
          <a:p>
            <a:r>
              <a:rPr lang="en-IN" dirty="0"/>
              <a:t>Payment Flow - ISO 20022</a:t>
            </a:r>
          </a:p>
        </p:txBody>
      </p:sp>
      <p:pic>
        <p:nvPicPr>
          <p:cNvPr id="4" name="Picture 3">
            <a:extLst>
              <a:ext uri="{FF2B5EF4-FFF2-40B4-BE49-F238E27FC236}">
                <a16:creationId xmlns:a16="http://schemas.microsoft.com/office/drawing/2014/main" id="{B79E9AF7-D66D-F82C-CB81-F19012B649F4}"/>
              </a:ext>
            </a:extLst>
          </p:cNvPr>
          <p:cNvPicPr>
            <a:picLocks noChangeAspect="1"/>
          </p:cNvPicPr>
          <p:nvPr/>
        </p:nvPicPr>
        <p:blipFill>
          <a:blip r:embed="rId2"/>
          <a:stretch>
            <a:fillRect/>
          </a:stretch>
        </p:blipFill>
        <p:spPr>
          <a:xfrm>
            <a:off x="0" y="1412631"/>
            <a:ext cx="12192000" cy="4032738"/>
          </a:xfrm>
          <a:prstGeom prst="rect">
            <a:avLst/>
          </a:prstGeom>
        </p:spPr>
      </p:pic>
    </p:spTree>
    <p:extLst>
      <p:ext uri="{BB962C8B-B14F-4D97-AF65-F5344CB8AC3E}">
        <p14:creationId xmlns:p14="http://schemas.microsoft.com/office/powerpoint/2010/main" val="2627539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E697-B672-1313-2CAB-91B46D8D35B6}"/>
              </a:ext>
            </a:extLst>
          </p:cNvPr>
          <p:cNvSpPr>
            <a:spLocks noGrp="1"/>
          </p:cNvSpPr>
          <p:nvPr>
            <p:ph type="title"/>
          </p:nvPr>
        </p:nvSpPr>
        <p:spPr/>
        <p:txBody>
          <a:bodyPr/>
          <a:lstStyle/>
          <a:p>
            <a:r>
              <a:rPr lang="en-IN" dirty="0"/>
              <a:t>Payment Flow - ISO 20022 - Continue</a:t>
            </a:r>
            <a:endParaRPr lang="en-US" dirty="0"/>
          </a:p>
        </p:txBody>
      </p:sp>
      <p:pic>
        <p:nvPicPr>
          <p:cNvPr id="5" name="Picture 4">
            <a:extLst>
              <a:ext uri="{FF2B5EF4-FFF2-40B4-BE49-F238E27FC236}">
                <a16:creationId xmlns:a16="http://schemas.microsoft.com/office/drawing/2014/main" id="{0A4F3706-6EF3-EBC9-FF31-BBD5891BD582}"/>
              </a:ext>
            </a:extLst>
          </p:cNvPr>
          <p:cNvPicPr>
            <a:picLocks noChangeAspect="1"/>
          </p:cNvPicPr>
          <p:nvPr/>
        </p:nvPicPr>
        <p:blipFill>
          <a:blip r:embed="rId2"/>
          <a:stretch>
            <a:fillRect/>
          </a:stretch>
        </p:blipFill>
        <p:spPr>
          <a:xfrm>
            <a:off x="0" y="1682350"/>
            <a:ext cx="12192000" cy="3493300"/>
          </a:xfrm>
          <a:prstGeom prst="rect">
            <a:avLst/>
          </a:prstGeom>
        </p:spPr>
      </p:pic>
    </p:spTree>
    <p:extLst>
      <p:ext uri="{BB962C8B-B14F-4D97-AF65-F5344CB8AC3E}">
        <p14:creationId xmlns:p14="http://schemas.microsoft.com/office/powerpoint/2010/main" val="265607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874FE-158F-73A2-8B4C-43C5FFA87929}"/>
              </a:ext>
            </a:extLst>
          </p:cNvPr>
          <p:cNvSpPr>
            <a:spLocks noGrp="1"/>
          </p:cNvSpPr>
          <p:nvPr>
            <p:ph type="title"/>
          </p:nvPr>
        </p:nvSpPr>
        <p:spPr/>
        <p:txBody>
          <a:bodyPr/>
          <a:lstStyle/>
          <a:p>
            <a:r>
              <a:rPr lang="en-US" dirty="0"/>
              <a:t>Payment Flow Overview – SWIFT Alliance Messaging Hub</a:t>
            </a:r>
          </a:p>
        </p:txBody>
      </p:sp>
      <p:sp>
        <p:nvSpPr>
          <p:cNvPr id="5" name="TextBox 4">
            <a:extLst>
              <a:ext uri="{FF2B5EF4-FFF2-40B4-BE49-F238E27FC236}">
                <a16:creationId xmlns:a16="http://schemas.microsoft.com/office/drawing/2014/main" id="{8C1AE58C-31A7-C9D9-718D-EDBC371CD9B4}"/>
              </a:ext>
            </a:extLst>
          </p:cNvPr>
          <p:cNvSpPr txBox="1"/>
          <p:nvPr/>
        </p:nvSpPr>
        <p:spPr>
          <a:xfrm>
            <a:off x="175260" y="722376"/>
            <a:ext cx="11336965" cy="646331"/>
          </a:xfrm>
          <a:prstGeom prst="rect">
            <a:avLst/>
          </a:prstGeom>
          <a:noFill/>
        </p:spPr>
        <p:txBody>
          <a:bodyPr wrap="square">
            <a:spAutoFit/>
          </a:bodyPr>
          <a:lstStyle/>
          <a:p>
            <a:r>
              <a:rPr lang="en-US" dirty="0"/>
              <a:t>Customers/Banks needs to connect to SWIFT network to carry out transaction which can be done using AMH and SAG.</a:t>
            </a:r>
          </a:p>
        </p:txBody>
      </p:sp>
      <p:sp>
        <p:nvSpPr>
          <p:cNvPr id="7" name="TextBox 6">
            <a:extLst>
              <a:ext uri="{FF2B5EF4-FFF2-40B4-BE49-F238E27FC236}">
                <a16:creationId xmlns:a16="http://schemas.microsoft.com/office/drawing/2014/main" id="{513435C1-AB4A-A468-F32F-3265628CE279}"/>
              </a:ext>
            </a:extLst>
          </p:cNvPr>
          <p:cNvSpPr txBox="1"/>
          <p:nvPr/>
        </p:nvSpPr>
        <p:spPr>
          <a:xfrm>
            <a:off x="175260" y="1444752"/>
            <a:ext cx="11251905" cy="1200329"/>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1) AMH - Alliance Message HUB - is a Messaging Interface which connect to payment system using ISO 20022-based financial messages. AMH is a platform that provide a gateway to </a:t>
            </a:r>
            <a:r>
              <a:rPr lang="en-US" dirty="0">
                <a:solidFill>
                  <a:srgbClr val="000000"/>
                </a:solidFill>
                <a:latin typeface="Calibri" panose="020F0502020204030204" pitchFamily="34" charset="0"/>
              </a:rPr>
              <a:t>p</a:t>
            </a:r>
            <a:r>
              <a:rPr lang="en-US" sz="1800" b="0" i="0" u="none" strike="noStrike" dirty="0">
                <a:solidFill>
                  <a:srgbClr val="000000"/>
                </a:solidFill>
                <a:effectLst/>
                <a:latin typeface="Calibri" panose="020F0502020204030204" pitchFamily="34" charset="0"/>
              </a:rPr>
              <a:t>ayment system, as well as other gateways and APIs, allowing financial institutions to connect to other non-Swift networks. It provide both real-time and batch processing capabilities, supporting the low latency and integration requirements of all financial institutions.</a:t>
            </a:r>
            <a:r>
              <a:rPr lang="en-US" dirty="0"/>
              <a:t> </a:t>
            </a:r>
          </a:p>
        </p:txBody>
      </p:sp>
      <p:sp>
        <p:nvSpPr>
          <p:cNvPr id="9" name="TextBox 8">
            <a:extLst>
              <a:ext uri="{FF2B5EF4-FFF2-40B4-BE49-F238E27FC236}">
                <a16:creationId xmlns:a16="http://schemas.microsoft.com/office/drawing/2014/main" id="{36FB2BD9-1527-9046-10B8-94726BF022F5}"/>
              </a:ext>
            </a:extLst>
          </p:cNvPr>
          <p:cNvSpPr txBox="1"/>
          <p:nvPr/>
        </p:nvSpPr>
        <p:spPr>
          <a:xfrm>
            <a:off x="175260" y="2645081"/>
            <a:ext cx="10946396" cy="3416320"/>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2</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SWIFTAlliance</a:t>
            </a:r>
            <a:r>
              <a:rPr lang="en-US" dirty="0">
                <a:solidFill>
                  <a:srgbClr val="000000"/>
                </a:solidFill>
                <a:latin typeface="Calibri" panose="020F0502020204030204" pitchFamily="34" charset="0"/>
              </a:rPr>
              <a:t> Gateway is a Communication Interface. It is a software package that is installed on top of </a:t>
            </a:r>
            <a:r>
              <a:rPr lang="en-US" dirty="0" err="1">
                <a:solidFill>
                  <a:srgbClr val="000000"/>
                </a:solidFill>
                <a:latin typeface="Calibri" panose="020F0502020204030204" pitchFamily="34" charset="0"/>
              </a:rPr>
              <a:t>SWIFTNet</a:t>
            </a:r>
            <a:r>
              <a:rPr lang="en-US" dirty="0">
                <a:solidFill>
                  <a:srgbClr val="000000"/>
                </a:solidFill>
                <a:latin typeface="Calibri" panose="020F0502020204030204" pitchFamily="34" charset="0"/>
              </a:rPr>
              <a:t> Link. It provide service such as message concentrator, receiving messages from various other applications for passage through </a:t>
            </a:r>
            <a:r>
              <a:rPr lang="en-US" dirty="0" err="1">
                <a:solidFill>
                  <a:srgbClr val="000000"/>
                </a:solidFill>
                <a:latin typeface="Calibri" panose="020F0502020204030204" pitchFamily="34" charset="0"/>
              </a:rPr>
              <a:t>SWIFTNet</a:t>
            </a:r>
            <a:r>
              <a:rPr lang="en-US" dirty="0">
                <a:solidFill>
                  <a:srgbClr val="000000"/>
                </a:solidFill>
                <a:latin typeface="Calibri" panose="020F0502020204030204" pitchFamily="34" charset="0"/>
              </a:rPr>
              <a:t>. </a:t>
            </a:r>
          </a:p>
          <a:p>
            <a:r>
              <a:rPr lang="en-US" dirty="0">
                <a:solidFill>
                  <a:srgbClr val="000000"/>
                </a:solidFill>
                <a:latin typeface="Calibri" panose="020F0502020204030204" pitchFamily="34" charset="0"/>
              </a:rPr>
              <a:t>Four service which </a:t>
            </a:r>
            <a:r>
              <a:rPr lang="en-US" dirty="0" err="1">
                <a:solidFill>
                  <a:srgbClr val="000000"/>
                </a:solidFill>
                <a:latin typeface="Calibri" panose="020F0502020204030204" pitchFamily="34" charset="0"/>
              </a:rPr>
              <a:t>SWIFTAlliance</a:t>
            </a:r>
            <a:r>
              <a:rPr lang="en-US" dirty="0">
                <a:solidFill>
                  <a:srgbClr val="000000"/>
                </a:solidFill>
                <a:latin typeface="Calibri" panose="020F0502020204030204" pitchFamily="34" charset="0"/>
              </a:rPr>
              <a:t> provide:</a:t>
            </a:r>
          </a:p>
          <a:p>
            <a:r>
              <a:rPr lang="en-US" dirty="0">
                <a:solidFill>
                  <a:srgbClr val="000000"/>
                </a:solidFill>
                <a:latin typeface="Calibri" panose="020F0502020204030204" pitchFamily="34" charset="0"/>
              </a:rPr>
              <a:t>a)</a:t>
            </a:r>
            <a:r>
              <a:rPr lang="en-US" dirty="0" err="1">
                <a:solidFill>
                  <a:srgbClr val="000000"/>
                </a:solidFill>
                <a:latin typeface="Calibri" panose="020F0502020204030204" pitchFamily="34" charset="0"/>
              </a:rPr>
              <a:t>SWIFTNet</a:t>
            </a:r>
            <a:r>
              <a:rPr lang="en-US" dirty="0">
                <a:solidFill>
                  <a:srgbClr val="000000"/>
                </a:solidFill>
                <a:latin typeface="Calibri" panose="020F0502020204030204" pitchFamily="34" charset="0"/>
              </a:rPr>
              <a:t> Messaging Services - provides secure and reliable exchange of individual structured</a:t>
            </a:r>
          </a:p>
          <a:p>
            <a:r>
              <a:rPr lang="en-US" dirty="0">
                <a:solidFill>
                  <a:srgbClr val="000000"/>
                </a:solidFill>
                <a:latin typeface="Calibri" panose="020F0502020204030204" pitchFamily="34" charset="0"/>
              </a:rPr>
              <a:t>financial messages. </a:t>
            </a:r>
          </a:p>
          <a:p>
            <a:r>
              <a:rPr lang="en-US" dirty="0">
                <a:solidFill>
                  <a:srgbClr val="000000"/>
                </a:solidFill>
                <a:latin typeface="Calibri" panose="020F0502020204030204" pitchFamily="34" charset="0"/>
              </a:rPr>
              <a:t>b)FIN - SWIFT FIN is a message type (MT) that transmits financial information from one financial institution to another.</a:t>
            </a:r>
          </a:p>
          <a:p>
            <a:r>
              <a:rPr lang="en-US" dirty="0">
                <a:solidFill>
                  <a:srgbClr val="000000"/>
                </a:solidFill>
                <a:latin typeface="Calibri" panose="020F0502020204030204" pitchFamily="34" charset="0"/>
              </a:rPr>
              <a:t>c)Browse - Browse enables users to browse on financial online portals made available by financial institutions and market infrastructures on </a:t>
            </a:r>
            <a:r>
              <a:rPr lang="en-US" dirty="0" err="1">
                <a:solidFill>
                  <a:srgbClr val="000000"/>
                </a:solidFill>
                <a:latin typeface="Calibri" panose="020F0502020204030204" pitchFamily="34" charset="0"/>
              </a:rPr>
              <a:t>SWIFTNet</a:t>
            </a:r>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d)File Act - </a:t>
            </a:r>
            <a:r>
              <a:rPr lang="en-US" dirty="0" err="1">
                <a:solidFill>
                  <a:srgbClr val="000000"/>
                </a:solidFill>
                <a:latin typeface="Calibri" panose="020F0502020204030204" pitchFamily="34" charset="0"/>
              </a:rPr>
              <a:t>SWIFTNet</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FileAct</a:t>
            </a:r>
            <a:r>
              <a:rPr lang="en-US" dirty="0">
                <a:solidFill>
                  <a:srgbClr val="000000"/>
                </a:solidFill>
                <a:latin typeface="Calibri" panose="020F0502020204030204" pitchFamily="34" charset="0"/>
              </a:rPr>
              <a:t> provides secure and reliable transfer of files, such as batches of structured financial messages or large reports.</a:t>
            </a:r>
          </a:p>
        </p:txBody>
      </p:sp>
    </p:spTree>
    <p:extLst>
      <p:ext uri="{BB962C8B-B14F-4D97-AF65-F5344CB8AC3E}">
        <p14:creationId xmlns:p14="http://schemas.microsoft.com/office/powerpoint/2010/main" val="228564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21F0-710F-403A-2FA2-D7E8916C55FC}"/>
              </a:ext>
            </a:extLst>
          </p:cNvPr>
          <p:cNvSpPr>
            <a:spLocks noGrp="1"/>
          </p:cNvSpPr>
          <p:nvPr>
            <p:ph type="title"/>
          </p:nvPr>
        </p:nvSpPr>
        <p:spPr/>
        <p:txBody>
          <a:bodyPr/>
          <a:lstStyle/>
          <a:p>
            <a:r>
              <a:rPr lang="en-US" dirty="0"/>
              <a:t>Payment Flow Overview - Payment Orchestration Platform</a:t>
            </a:r>
          </a:p>
        </p:txBody>
      </p:sp>
      <p:sp>
        <p:nvSpPr>
          <p:cNvPr id="5" name="TextBox 4">
            <a:extLst>
              <a:ext uri="{FF2B5EF4-FFF2-40B4-BE49-F238E27FC236}">
                <a16:creationId xmlns:a16="http://schemas.microsoft.com/office/drawing/2014/main" id="{F6210ECB-9D51-B249-6A0E-3333024515E2}"/>
              </a:ext>
            </a:extLst>
          </p:cNvPr>
          <p:cNvSpPr txBox="1"/>
          <p:nvPr/>
        </p:nvSpPr>
        <p:spPr>
          <a:xfrm>
            <a:off x="-1" y="1592973"/>
            <a:ext cx="12291237" cy="2308324"/>
          </a:xfrm>
          <a:prstGeom prst="rect">
            <a:avLst/>
          </a:prstGeom>
          <a:noFill/>
        </p:spPr>
        <p:txBody>
          <a:bodyPr wrap="square">
            <a:spAutoFit/>
          </a:bodyPr>
          <a:lstStyle/>
          <a:p>
            <a:pPr marL="342900" indent="-342900">
              <a:buAutoNum type="arabicParenR"/>
            </a:pPr>
            <a:r>
              <a:rPr lang="en-US" sz="1800" b="0" i="0" u="none" strike="noStrike" dirty="0">
                <a:solidFill>
                  <a:srgbClr val="000000"/>
                </a:solidFill>
                <a:effectLst/>
                <a:latin typeface="Calibri" panose="020F0502020204030204" pitchFamily="34" charset="0"/>
              </a:rPr>
              <a:t>In order to integrate different payment service providers, acquirers, payment gateways and banks on a single platform Payment Orchestration Layer is used. </a:t>
            </a:r>
          </a:p>
          <a:p>
            <a:pPr marL="342900" indent="-342900">
              <a:buAutoNum type="arabicParenR"/>
            </a:pPr>
            <a:r>
              <a:rPr lang="en-US" sz="1800" b="0" i="0" u="none" strike="noStrike" dirty="0">
                <a:solidFill>
                  <a:srgbClr val="000000"/>
                </a:solidFill>
                <a:effectLst/>
                <a:latin typeface="Calibri" panose="020F0502020204030204" pitchFamily="34" charset="0"/>
              </a:rPr>
              <a:t>POL or Payments orchestration platforms (POPs) is a software that manages online payment processing from start to finish. This includes payment authorization, transaction routing, and settlements.</a:t>
            </a:r>
          </a:p>
          <a:p>
            <a:pPr marL="342900" indent="-342900">
              <a:buAutoNum type="arabicParenR"/>
            </a:pPr>
            <a:r>
              <a:rPr lang="en-US" sz="1800" b="0" i="0" u="none" strike="noStrike" dirty="0">
                <a:solidFill>
                  <a:srgbClr val="000000"/>
                </a:solidFill>
                <a:effectLst/>
                <a:latin typeface="Calibri" panose="020F0502020204030204" pitchFamily="34" charset="0"/>
              </a:rPr>
              <a:t> It is also used to integrate and manage various payment processor which enables financial transactions, </a:t>
            </a:r>
          </a:p>
          <a:p>
            <a:pPr marL="342900" indent="-342900">
              <a:buAutoNum type="arabicParenR"/>
            </a:pPr>
            <a:r>
              <a:rPr lang="en-US" dirty="0">
                <a:solidFill>
                  <a:srgbClr val="000000"/>
                </a:solidFill>
                <a:latin typeface="Calibri" panose="020F0502020204030204" pitchFamily="34" charset="0"/>
              </a:rPr>
              <a:t>Example: </a:t>
            </a:r>
            <a:r>
              <a:rPr lang="en-US" sz="1800" b="0" i="0" u="none" strike="noStrike" dirty="0">
                <a:solidFill>
                  <a:srgbClr val="000000"/>
                </a:solidFill>
                <a:effectLst/>
                <a:latin typeface="Calibri" panose="020F0502020204030204" pitchFamily="34" charset="0"/>
              </a:rPr>
              <a:t>commonly employed by a merchant, to handle transactions with customers from various channels such as credit cards and debit cards or bank accounts. It can also handle payment flows and payment processes such as reconciliation, billing and settlement, payouts and reporting. </a:t>
            </a: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BA2ED2BA-B6B9-722C-4560-EBE1616B767C}"/>
                  </a:ext>
                </a:extLst>
              </p:cNvPr>
              <p:cNvGraphicFramePr>
                <a:graphicFrameLocks noGrp="1"/>
              </p:cNvGraphicFramePr>
              <p:nvPr>
                <p:extLst>
                  <p:ext uri="{D42A27DB-BD31-4B8C-83A1-F6EECF244321}">
                    <p14:modId xmlns:p14="http://schemas.microsoft.com/office/powerpoint/2010/main" val="3155325460"/>
                  </p:ext>
                </p:extLst>
              </p:nvPr>
            </p:nvGraphicFramePr>
            <p:xfrm>
              <a:off x="9220200" y="5526404"/>
              <a:ext cx="685800" cy="3048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a:extLst>
                  <a:ext uri="{FF2B5EF4-FFF2-40B4-BE49-F238E27FC236}">
                    <a16:creationId xmlns:a16="http://schemas.microsoft.com/office/drawing/2014/main" id="{BA2ED2BA-B6B9-722C-4560-EBE1616B767C}"/>
                  </a:ext>
                </a:extLst>
              </p:cNvPr>
              <p:cNvPicPr>
                <a:picLocks noGrp="1" noRot="1" noChangeAspect="1" noMove="1" noResize="1" noEditPoints="1" noAdjustHandles="1" noChangeArrowheads="1" noChangeShapeType="1"/>
              </p:cNvPicPr>
              <p:nvPr/>
            </p:nvPicPr>
            <p:blipFill>
              <a:blip r:embed="rId3"/>
              <a:stretch>
                <a:fillRect/>
              </a:stretch>
            </p:blipFill>
            <p:spPr>
              <a:xfrm>
                <a:off x="9220200" y="5526404"/>
                <a:ext cx="685800" cy="304800"/>
              </a:xfrm>
              <a:prstGeom prst="rect">
                <a:avLst/>
              </a:prstGeom>
            </p:spPr>
          </p:pic>
        </mc:Fallback>
      </mc:AlternateContent>
    </p:spTree>
    <p:extLst>
      <p:ext uri="{BB962C8B-B14F-4D97-AF65-F5344CB8AC3E}">
        <p14:creationId xmlns:p14="http://schemas.microsoft.com/office/powerpoint/2010/main" val="179656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170F-C185-B217-BAFE-9569AEBB18B8}"/>
              </a:ext>
            </a:extLst>
          </p:cNvPr>
          <p:cNvSpPr>
            <a:spLocks noGrp="1"/>
          </p:cNvSpPr>
          <p:nvPr>
            <p:ph type="title"/>
          </p:nvPr>
        </p:nvSpPr>
        <p:spPr/>
        <p:txBody>
          <a:bodyPr/>
          <a:lstStyle/>
          <a:p>
            <a:r>
              <a:rPr lang="en-US" dirty="0"/>
              <a:t>Payment Flow Overview – Transaction Check/ Transaction Screening</a:t>
            </a:r>
          </a:p>
        </p:txBody>
      </p:sp>
      <p:sp>
        <p:nvSpPr>
          <p:cNvPr id="5" name="TextBox 4">
            <a:extLst>
              <a:ext uri="{FF2B5EF4-FFF2-40B4-BE49-F238E27FC236}">
                <a16:creationId xmlns:a16="http://schemas.microsoft.com/office/drawing/2014/main" id="{0296DE31-8BF3-2247-58F3-1E7C06D000E8}"/>
              </a:ext>
            </a:extLst>
          </p:cNvPr>
          <p:cNvSpPr txBox="1"/>
          <p:nvPr/>
        </p:nvSpPr>
        <p:spPr>
          <a:xfrm>
            <a:off x="265814" y="2073924"/>
            <a:ext cx="11196083" cy="646331"/>
          </a:xfrm>
          <a:prstGeom prst="rect">
            <a:avLst/>
          </a:prstGeom>
          <a:noFill/>
        </p:spPr>
        <p:txBody>
          <a:bodyPr wrap="square">
            <a:spAutoFit/>
          </a:bodyPr>
          <a:lstStyle/>
          <a:p>
            <a:r>
              <a:rPr lang="en-US" dirty="0"/>
              <a:t>The transaction Screening tool allows financial institutions to control the receiver and sender in global AML data transactions. With API integration, all controls take place automatically in seconds in the background.</a:t>
            </a:r>
          </a:p>
        </p:txBody>
      </p:sp>
    </p:spTree>
    <p:extLst>
      <p:ext uri="{BB962C8B-B14F-4D97-AF65-F5344CB8AC3E}">
        <p14:creationId xmlns:p14="http://schemas.microsoft.com/office/powerpoint/2010/main" val="1004679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B7FD-3E56-DE4A-AAAB-B6F4DCF03D4D}"/>
              </a:ext>
            </a:extLst>
          </p:cNvPr>
          <p:cNvSpPr>
            <a:spLocks noGrp="1"/>
          </p:cNvSpPr>
          <p:nvPr>
            <p:ph type="title"/>
          </p:nvPr>
        </p:nvSpPr>
        <p:spPr/>
        <p:txBody>
          <a:bodyPr/>
          <a:lstStyle/>
          <a:p>
            <a:r>
              <a:rPr lang="en-US" dirty="0"/>
              <a:t>Payment Flow Overview – Global Payment Service</a:t>
            </a:r>
          </a:p>
        </p:txBody>
      </p:sp>
      <p:sp>
        <p:nvSpPr>
          <p:cNvPr id="3" name="Text Placeholder 2">
            <a:extLst>
              <a:ext uri="{FF2B5EF4-FFF2-40B4-BE49-F238E27FC236}">
                <a16:creationId xmlns:a16="http://schemas.microsoft.com/office/drawing/2014/main" id="{19787B3B-ED6E-601F-1C9C-DFA6A34D96EB}"/>
              </a:ext>
            </a:extLst>
          </p:cNvPr>
          <p:cNvSpPr>
            <a:spLocks noGrp="1"/>
          </p:cNvSpPr>
          <p:nvPr>
            <p:ph type="body" sz="quarter" idx="13"/>
          </p:nvPr>
        </p:nvSpPr>
        <p:spPr/>
        <p:txBody>
          <a:bodyPr/>
          <a:lstStyle/>
          <a:p>
            <a:endParaRPr lang="en-US"/>
          </a:p>
        </p:txBody>
      </p:sp>
      <p:sp>
        <p:nvSpPr>
          <p:cNvPr id="5" name="TextBox 4">
            <a:extLst>
              <a:ext uri="{FF2B5EF4-FFF2-40B4-BE49-F238E27FC236}">
                <a16:creationId xmlns:a16="http://schemas.microsoft.com/office/drawing/2014/main" id="{5FFCE064-B359-107D-F8DB-95505E614931}"/>
              </a:ext>
            </a:extLst>
          </p:cNvPr>
          <p:cNvSpPr txBox="1"/>
          <p:nvPr/>
        </p:nvSpPr>
        <p:spPr>
          <a:xfrm>
            <a:off x="0" y="1454473"/>
            <a:ext cx="12192000" cy="1754326"/>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Global Payment System – </a:t>
            </a:r>
          </a:p>
          <a:p>
            <a:r>
              <a:rPr lang="en-US" dirty="0">
                <a:solidFill>
                  <a:srgbClr val="000000"/>
                </a:solidFill>
                <a:latin typeface="Calibri" panose="020F0502020204030204" pitchFamily="34" charset="0"/>
              </a:rPr>
              <a:t>1) </a:t>
            </a:r>
            <a:r>
              <a:rPr lang="en-US" sz="1800" b="0" i="0" u="none" strike="noStrike" dirty="0">
                <a:solidFill>
                  <a:srgbClr val="000000"/>
                </a:solidFill>
                <a:effectLst/>
                <a:latin typeface="Calibri" panose="020F0502020204030204" pitchFamily="34" charset="0"/>
              </a:rPr>
              <a:t>A system used to settle financial transactions through the transfer of monetary value. </a:t>
            </a:r>
          </a:p>
          <a:p>
            <a:r>
              <a:rPr lang="en-US" dirty="0">
                <a:solidFill>
                  <a:srgbClr val="000000"/>
                </a:solidFill>
                <a:latin typeface="Calibri" panose="020F0502020204030204" pitchFamily="34" charset="0"/>
              </a:rPr>
              <a:t>2) </a:t>
            </a:r>
            <a:r>
              <a:rPr lang="en-US" sz="1800" b="0" i="0" u="none" strike="noStrike" dirty="0">
                <a:solidFill>
                  <a:srgbClr val="000000"/>
                </a:solidFill>
                <a:effectLst/>
                <a:latin typeface="Calibri" panose="020F0502020204030204" pitchFamily="34" charset="0"/>
              </a:rPr>
              <a:t>Global payment processing is the transfer of money to either a supplier, a vendor, an employee or a business affiliate, whose bank account is set up in a foreign country.</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Example: In order to pay employees abroad, the money must first be transferred to a local bank account then processed for payroll. This stage is facilitated by global payment processors who can make payments directly into employee bank accounts. </a:t>
            </a:r>
            <a:endParaRPr lang="en-US" dirty="0"/>
          </a:p>
        </p:txBody>
      </p:sp>
    </p:spTree>
    <p:extLst>
      <p:ext uri="{BB962C8B-B14F-4D97-AF65-F5344CB8AC3E}">
        <p14:creationId xmlns:p14="http://schemas.microsoft.com/office/powerpoint/2010/main" val="1985587007"/>
      </p:ext>
    </p:extLst>
  </p:cSld>
  <p:clrMapOvr>
    <a:masterClrMapping/>
  </p:clrMapOvr>
</p:sld>
</file>

<file path=ppt/theme/theme1.xml><?xml version="1.0" encoding="utf-8"?>
<a:theme xmlns:a="http://schemas.openxmlformats.org/drawingml/2006/main" name="2021 Template">
  <a:themeElements>
    <a:clrScheme name="Black text NTT DATA">
      <a:dk1>
        <a:srgbClr val="00000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452637FF-06A0-4011-B52C-C5A11792C3C5}" vid="{BADF52C9-1929-4E31-B142-84D08161CB8D}"/>
    </a:ext>
  </a:extLst>
</a:theme>
</file>

<file path=ppt/theme/theme2.xml><?xml version="1.0" encoding="utf-8"?>
<a:theme xmlns:a="http://schemas.openxmlformats.org/drawingml/2006/main" name="10_2019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3.xml><?xml version="1.0" encoding="utf-8"?>
<a:theme xmlns:a="http://schemas.openxmlformats.org/drawingml/2006/main" name="Divider Slides">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5BC081E8-E3C8-4979-9037-C4A996131E21}" vid="{05713FF3-4307-439C-84F9-2C2A6C11F33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3.png"/></Relationships>
</file>

<file path=ppt/webextensions/webextension1.xml><?xml version="1.0" encoding="utf-8"?>
<we:webextension xmlns:we="http://schemas.microsoft.com/office/webextensions/webextension/2010/11" id="{6C060308-554F-4524-B7FB-9487B023D2E6}">
  <we:reference id="d98404ac-f9e2-4292-8cb6-eec349559ae5" version="0.0.0.0" store="EXCatalog" storeType="EXCatalog"/>
  <we:alternateReferences>
    <we:reference id="WA104381526" version="0.0.0.0" store="en-US" storeType="OMEX"/>
  </we:alternateReferences>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7db2234-6cfa-48b7-b7f4-42038c039349">
      <Terms xmlns="http://schemas.microsoft.com/office/infopath/2007/PartnerControls"/>
    </lcf76f155ced4ddcb4097134ff3c332f>
    <TaxCatchAll xmlns="88277476-d7b8-4914-a8c1-9da81a4263e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C199B643E9DE8438B15D1910488A8BE" ma:contentTypeVersion="16" ma:contentTypeDescription="Create a new document." ma:contentTypeScope="" ma:versionID="5c5216e0d84b00abcab22e8d62c6ec0d">
  <xsd:schema xmlns:xsd="http://www.w3.org/2001/XMLSchema" xmlns:xs="http://www.w3.org/2001/XMLSchema" xmlns:p="http://schemas.microsoft.com/office/2006/metadata/properties" xmlns:ns2="77db2234-6cfa-48b7-b7f4-42038c039349" xmlns:ns3="88277476-d7b8-4914-a8c1-9da81a4263ec" xmlns:ns4="124485a2-7345-4370-82e5-2b9bcf4cf7ea" targetNamespace="http://schemas.microsoft.com/office/2006/metadata/properties" ma:root="true" ma:fieldsID="7bf561487cc6e99a30da21a1f07a97f3" ns2:_="" ns3:_="" ns4:_="">
    <xsd:import namespace="77db2234-6cfa-48b7-b7f4-42038c039349"/>
    <xsd:import namespace="88277476-d7b8-4914-a8c1-9da81a4263ec"/>
    <xsd:import namespace="124485a2-7345-4370-82e5-2b9bcf4cf7e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ObjectDetectorVersions" minOccurs="0"/>
                <xsd:element ref="ns4:SharedWithUsers" minOccurs="0"/>
                <xsd:element ref="ns4:SharedWithDetails" minOccurs="0"/>
                <xsd:element ref="ns2:MediaServiceDateTaken"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db2234-6cfa-48b7-b7f4-42038c0393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6ec8287-7dca-4284-bf64-ff5b888be501"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8277476-d7b8-4914-a8c1-9da81a4263e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001731f-01db-45fe-87f5-e50e82362f0c}" ma:internalName="TaxCatchAll" ma:showField="CatchAllData" ma:web="124485a2-7345-4370-82e5-2b9bcf4cf7e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4485a2-7345-4370-82e5-2b9bcf4cf7ea"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7695CB-0A7E-4C50-9FE4-657204C54E5A}">
  <ds:schemaRefs>
    <ds:schemaRef ds:uri="http://schemas.microsoft.com/office/2006/documentManagement/types"/>
    <ds:schemaRef ds:uri="http://purl.org/dc/elements/1.1/"/>
    <ds:schemaRef ds:uri="http://schemas.microsoft.com/office/2006/metadata/properties"/>
    <ds:schemaRef ds:uri="77db2234-6cfa-48b7-b7f4-42038c039349"/>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88277476-d7b8-4914-a8c1-9da81a4263ec"/>
  </ds:schemaRefs>
</ds:datastoreItem>
</file>

<file path=customXml/itemProps2.xml><?xml version="1.0" encoding="utf-8"?>
<ds:datastoreItem xmlns:ds="http://schemas.openxmlformats.org/officeDocument/2006/customXml" ds:itemID="{A31090CE-ACD8-4F91-86F9-C6ADF92EE1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db2234-6cfa-48b7-b7f4-42038c039349"/>
    <ds:schemaRef ds:uri="88277476-d7b8-4914-a8c1-9da81a4263ec"/>
    <ds:schemaRef ds:uri="124485a2-7345-4370-82e5-2b9bcf4cf7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3CC44C-8E0C-4C66-9D85-1A4583DEBA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12452</TotalTime>
  <Words>1054</Words>
  <Application>Microsoft Office PowerPoint</Application>
  <PresentationFormat>Widescreen</PresentationFormat>
  <Paragraphs>85</Paragraphs>
  <Slides>11</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HGPGothicE</vt:lpstr>
      <vt:lpstr>Meiryo UI</vt:lpstr>
      <vt:lpstr>MS PGothic</vt:lpstr>
      <vt:lpstr>Arial</vt:lpstr>
      <vt:lpstr>Calibri</vt:lpstr>
      <vt:lpstr>Google Sans</vt:lpstr>
      <vt:lpstr>2021 Template</vt:lpstr>
      <vt:lpstr>10_2019 Template</vt:lpstr>
      <vt:lpstr>Divider Slides</vt:lpstr>
      <vt:lpstr>PowerPoint Presentation</vt:lpstr>
      <vt:lpstr>CHAPS Payment System</vt:lpstr>
      <vt:lpstr>SWIFT MT Message Flow</vt:lpstr>
      <vt:lpstr>Payment Flow - ISO 20022</vt:lpstr>
      <vt:lpstr>Payment Flow - ISO 20022 - Continue</vt:lpstr>
      <vt:lpstr>Payment Flow Overview – SWIFT Alliance Messaging Hub</vt:lpstr>
      <vt:lpstr>Payment Flow Overview - Payment Orchestration Platform</vt:lpstr>
      <vt:lpstr>Payment Flow Overview – Transaction Check/ Transaction Screening</vt:lpstr>
      <vt:lpstr>Payment Flow Overview – Global Payment Service</vt:lpstr>
      <vt:lpstr>Glossary</vt:lpstr>
      <vt:lpstr>PowerPoint Presentation</vt:lpstr>
    </vt:vector>
  </TitlesOfParts>
  <Company>NTT DATA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Goyal, Sharang</dc:creator>
  <cp:lastModifiedBy>Ashish Kumar Tripathi</cp:lastModifiedBy>
  <cp:revision>106</cp:revision>
  <dcterms:created xsi:type="dcterms:W3CDTF">2022-06-17T14:53:57Z</dcterms:created>
  <dcterms:modified xsi:type="dcterms:W3CDTF">2024-06-24T04:33:46Z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0x0101005C199B643E9DE8438B15D1910488A8BE</vt:lpwstr>
  </property>
  <property fmtid="{D5CDD505-2E9C-101B-9397-08002B2CF9AE}" pid="3" name="MSIP_Label_3486a02c-2dfb-4efe-823f-aa2d1f0e6ab7_Enabled">
    <vt:lpwstr>true</vt:lpwstr>
  </property>
  <property fmtid="{D5CDD505-2E9C-101B-9397-08002B2CF9AE}" pid="4" name="MSIP_Label_3486a02c-2dfb-4efe-823f-aa2d1f0e6ab7_SetDate">
    <vt:lpwstr>2022-07-15T14:39:33Z</vt:lpwstr>
  </property>
  <property fmtid="{D5CDD505-2E9C-101B-9397-08002B2CF9AE}" pid="5" name="MSIP_Label_3486a02c-2dfb-4efe-823f-aa2d1f0e6ab7_Method">
    <vt:lpwstr>Privileged</vt:lpwstr>
  </property>
  <property fmtid="{D5CDD505-2E9C-101B-9397-08002B2CF9AE}" pid="6" name="MSIP_Label_3486a02c-2dfb-4efe-823f-aa2d1f0e6ab7_Name">
    <vt:lpwstr>CLAPUBLIC</vt:lpwstr>
  </property>
  <property fmtid="{D5CDD505-2E9C-101B-9397-08002B2CF9AE}" pid="7" name="MSIP_Label_3486a02c-2dfb-4efe-823f-aa2d1f0e6ab7_SiteId">
    <vt:lpwstr>e0fd434d-ba64-497b-90d2-859c472e1a92</vt:lpwstr>
  </property>
  <property fmtid="{D5CDD505-2E9C-101B-9397-08002B2CF9AE}" pid="8" name="MSIP_Label_3486a02c-2dfb-4efe-823f-aa2d1f0e6ab7_ActionId">
    <vt:lpwstr>b4834e90-3f34-4683-a4ea-fa7de691b139</vt:lpwstr>
  </property>
  <property fmtid="{D5CDD505-2E9C-101B-9397-08002B2CF9AE}" pid="9" name="MSIP_Label_3486a02c-2dfb-4efe-823f-aa2d1f0e6ab7_ContentBits">
    <vt:lpwstr>2</vt:lpwstr>
  </property>
  <property fmtid="{D5CDD505-2E9C-101B-9397-08002B2CF9AE}" pid="10" name="Classification">
    <vt:lpwstr>PUBLIC</vt:lpwstr>
  </property>
  <property fmtid="{D5CDD505-2E9C-101B-9397-08002B2CF9AE}" pid="11" name="MediaServiceImageTags">
    <vt:lpwstr/>
  </property>
</Properties>
</file>